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65FB99-1E03-4FC0-8205-7A2A191046DE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E53096-1C1F-4261-9BF8-DF705EA81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Promotion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17.2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promotions cont.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743384"/>
          </a:xfrm>
        </p:spPr>
        <p:txBody>
          <a:bodyPr/>
          <a:lstStyle/>
          <a:p>
            <a:r>
              <a:rPr lang="en-US" dirty="0" smtClean="0"/>
              <a:t>Premiums</a:t>
            </a:r>
          </a:p>
          <a:p>
            <a:pPr lvl="1"/>
            <a:r>
              <a:rPr lang="en-US" dirty="0" smtClean="0"/>
              <a:t>Low cost items given to consumers at a discount or free</a:t>
            </a:r>
            <a:endParaRPr lang="en-US" dirty="0"/>
          </a:p>
        </p:txBody>
      </p:sp>
      <p:pic>
        <p:nvPicPr>
          <p:cNvPr id="34818" name="Picture 2" descr="http://stylebinge.ocregister.com/files/2010/07/Lauder-GW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2971800"/>
            <a:ext cx="4826000" cy="3619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promotions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505200" cy="1514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Deals</a:t>
            </a:r>
          </a:p>
          <a:p>
            <a:pPr lvl="1"/>
            <a:r>
              <a:rPr lang="en-US" dirty="0" smtClean="0"/>
              <a:t>Short term price reductions marked directly on label or package</a:t>
            </a:r>
            <a:endParaRPr lang="en-US" dirty="0"/>
          </a:p>
        </p:txBody>
      </p:sp>
      <p:pic>
        <p:nvPicPr>
          <p:cNvPr id="35842" name="Picture 2" descr="http://news.compusa.com/wp-content/uploads/2009/03/compusa_deals_032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3190875" cy="319087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4038600"/>
            <a:ext cx="38100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Incentives </a:t>
            </a:r>
          </a:p>
          <a:p>
            <a:pPr marL="521208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 earned through giveaways,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sweepstakes, rebates.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4" name="Picture 4" descr="http://www.insidesocal.com/bargain/mail-in-reb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4705350" cy="23907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promotions cont.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239000" cy="752784"/>
          </a:xfrm>
        </p:spPr>
        <p:txBody>
          <a:bodyPr/>
          <a:lstStyle/>
          <a:p>
            <a:r>
              <a:rPr lang="en-US" dirty="0" smtClean="0"/>
              <a:t>Product Samples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6866" name="Picture 2" descr="http://t3.gstatic.com/images?q=tbn:ANd9GcSPzM33o_WXC1U7HLeFGHFCpuZh_-o4tPrDS7lOua7R9IA-qM9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4045030" cy="1905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3962400"/>
            <a:ext cx="2590800" cy="752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600" dirty="0" smtClean="0"/>
              <a:t>Sponsorship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8" name="Picture 4" descr="http://image54.webshots.com/54/2/32/33/436923233hILOuV_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3774281"/>
            <a:ext cx="3733800" cy="2800350"/>
          </a:xfrm>
          <a:prstGeom prst="rect">
            <a:avLst/>
          </a:prstGeom>
          <a:noFill/>
        </p:spPr>
      </p:pic>
      <p:pic>
        <p:nvPicPr>
          <p:cNvPr id="36870" name="Picture 6" descr="http://t3.gstatic.com/images?q=tbn:ANd9GcT15JS79aNW3nWd31fz_S3uYGivYM65mtAKoQn1yCV8kADaAxa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572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promotions cont.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62384"/>
          </a:xfrm>
        </p:spPr>
        <p:txBody>
          <a:bodyPr/>
          <a:lstStyle/>
          <a:p>
            <a:r>
              <a:rPr lang="en-US" dirty="0" smtClean="0"/>
              <a:t>Promotional tie-ins, cross-promotion</a:t>
            </a:r>
          </a:p>
          <a:p>
            <a:pPr lvl="1"/>
            <a:r>
              <a:rPr lang="en-US" dirty="0" smtClean="0"/>
              <a:t>Sales promotional arrangements by more than one retailer</a:t>
            </a:r>
            <a:endParaRPr lang="en-US" dirty="0"/>
          </a:p>
        </p:txBody>
      </p:sp>
      <p:pic>
        <p:nvPicPr>
          <p:cNvPr id="37890" name="Picture 2" descr="http://static.igossip.com/photos/tvsquad_TV_9993_adco_vampire_dia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4048125" cy="3228975"/>
          </a:xfrm>
          <a:prstGeom prst="rect">
            <a:avLst/>
          </a:prstGeom>
          <a:noFill/>
        </p:spPr>
      </p:pic>
      <p:pic>
        <p:nvPicPr>
          <p:cNvPr id="37894" name="Picture 6" descr="http://jfmstatic.net/images/uploads/blog/mandm-mint-pack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3962400" cy="20274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promotions cont.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7239000" cy="752784"/>
          </a:xfrm>
        </p:spPr>
        <p:txBody>
          <a:bodyPr/>
          <a:lstStyle/>
          <a:p>
            <a:r>
              <a:rPr lang="en-US" dirty="0" smtClean="0"/>
              <a:t>Product placement</a:t>
            </a:r>
            <a:endParaRPr lang="en-US" dirty="0"/>
          </a:p>
        </p:txBody>
      </p:sp>
      <p:pic>
        <p:nvPicPr>
          <p:cNvPr id="38914" name="Picture 2" descr="http://4.bp.blogspot.com/_CHG2GRbeET8/TNnZYbiR2xI/AAAAAAAAQt8/Isx5yzH3NzQ/s1600/tommy_boy_product_placemen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4869873" cy="2819401"/>
          </a:xfrm>
          <a:prstGeom prst="rect">
            <a:avLst/>
          </a:prstGeom>
          <a:noFill/>
        </p:spPr>
      </p:pic>
      <p:pic>
        <p:nvPicPr>
          <p:cNvPr id="38916" name="Picture 4" descr="http://www.mushon.com/fall08/nmrs/wp-content/uploads/2008/10/800px-office_the_ret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057400"/>
            <a:ext cx="4981575" cy="274086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promotions cont.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676584"/>
          </a:xfrm>
        </p:spPr>
        <p:txBody>
          <a:bodyPr/>
          <a:lstStyle/>
          <a:p>
            <a:r>
              <a:rPr lang="en-US" dirty="0" smtClean="0"/>
              <a:t>Loyalty marketing programs</a:t>
            </a:r>
            <a:endParaRPr lang="en-US" dirty="0"/>
          </a:p>
        </p:txBody>
      </p:sp>
      <p:pic>
        <p:nvPicPr>
          <p:cNvPr id="39938" name="Picture 2" descr="http://www.crmtrends.com/images/loyalty_pepsi_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7874">
            <a:off x="5487520" y="2142930"/>
            <a:ext cx="3044252" cy="2394813"/>
          </a:xfrm>
          <a:prstGeom prst="rect">
            <a:avLst/>
          </a:prstGeom>
          <a:noFill/>
        </p:spPr>
      </p:pic>
      <p:pic>
        <p:nvPicPr>
          <p:cNvPr id="39940" name="Picture 4" descr="http://www.plasticcardfactory.com/images/loyalty_c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7845">
            <a:off x="161787" y="2223506"/>
            <a:ext cx="2647950" cy="1905000"/>
          </a:xfrm>
          <a:prstGeom prst="rect">
            <a:avLst/>
          </a:prstGeom>
          <a:noFill/>
        </p:spPr>
      </p:pic>
      <p:pic>
        <p:nvPicPr>
          <p:cNvPr id="39944" name="Picture 8" descr="http://www.businesscardsource.com/images/samples/punch_chocolatecaf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514600"/>
            <a:ext cx="2803525" cy="1596558"/>
          </a:xfrm>
          <a:prstGeom prst="rect">
            <a:avLst/>
          </a:prstGeom>
          <a:noFill/>
        </p:spPr>
      </p:pic>
      <p:pic>
        <p:nvPicPr>
          <p:cNvPr id="39946" name="Picture 10" descr="http://www.psfk.com/wp-content/uploads/2010/09/Bing-Launches-Online-Loyalty-Pro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419600"/>
            <a:ext cx="4619625" cy="227021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20631466">
            <a:off x="399205" y="4724294"/>
            <a:ext cx="241446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Online Loyalty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promotions cont.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2971800" cy="828984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Point of Purchase displays</a:t>
            </a:r>
            <a:endParaRPr lang="en-US" dirty="0"/>
          </a:p>
        </p:txBody>
      </p:sp>
      <p:pic>
        <p:nvPicPr>
          <p:cNvPr id="40962" name="Picture 2" descr="http://www.mvpvisuals.com/Tent%20Images/Pop%20digital%20printed%20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447925" cy="2857500"/>
          </a:xfrm>
          <a:prstGeom prst="rect">
            <a:avLst/>
          </a:prstGeom>
          <a:noFill/>
        </p:spPr>
      </p:pic>
      <p:pic>
        <p:nvPicPr>
          <p:cNvPr id="40964" name="Picture 4" descr="http://www.nationaldisplayusa.com/i/checkou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00400"/>
            <a:ext cx="2971800" cy="2228850"/>
          </a:xfrm>
          <a:prstGeom prst="rect">
            <a:avLst/>
          </a:prstGeom>
          <a:noFill/>
        </p:spPr>
      </p:pic>
      <p:pic>
        <p:nvPicPr>
          <p:cNvPr id="40966" name="Picture 6" descr="http://www.empirecontainercorp.com/images/POP/pop_pedig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2019300" cy="34004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057400"/>
            <a:ext cx="3429000" cy="2057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have you been persuaded to buy products?</a:t>
            </a:r>
            <a:br>
              <a:rPr lang="en-US" sz="3200" dirty="0" smtClean="0"/>
            </a:br>
            <a:r>
              <a:rPr lang="en-US" sz="3200" dirty="0" smtClean="0"/>
              <a:t>or informed to buy new products?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52600" y="5715000"/>
            <a:ext cx="5943600" cy="678766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Many promotions create customer excitement and/or increase sales!</a:t>
            </a:r>
            <a:endParaRPr lang="en-US" sz="1800" dirty="0"/>
          </a:p>
        </p:txBody>
      </p:sp>
      <p:pic>
        <p:nvPicPr>
          <p:cNvPr id="1026" name="Picture 2" descr="http://3.bp.blogspot.com/_koIAGai1YC4/TIzrxyEd99I/AAAAAAAAA90/aURPM6hTRL0/s1600/FUNER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86" r="139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Promotions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429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Incentives that encourage customers to buy products or services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types of </a:t>
            </a:r>
            <a:br>
              <a:rPr lang="en-US" dirty="0" smtClean="0"/>
            </a:br>
            <a:r>
              <a:rPr lang="en-US" dirty="0" smtClean="0"/>
              <a:t>sales promotion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520440" cy="457200"/>
          </a:xfrm>
        </p:spPr>
        <p:txBody>
          <a:bodyPr/>
          <a:lstStyle/>
          <a:p>
            <a:r>
              <a:rPr lang="en-US" dirty="0" smtClean="0"/>
              <a:t>Trade Promotions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14800" y="1524000"/>
            <a:ext cx="3520440" cy="457200"/>
          </a:xfrm>
        </p:spPr>
        <p:txBody>
          <a:bodyPr/>
          <a:lstStyle/>
          <a:p>
            <a:r>
              <a:rPr lang="en-US" dirty="0" smtClean="0"/>
              <a:t>Consumer Promotions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3520440" cy="4114800"/>
          </a:xfrm>
        </p:spPr>
        <p:txBody>
          <a:bodyPr/>
          <a:lstStyle/>
          <a:p>
            <a:r>
              <a:rPr lang="en-US" dirty="0" smtClean="0"/>
              <a:t>Sales promotion activities designed to get support for a product from manufacturers, wholesalers, and retailers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133600"/>
            <a:ext cx="3520440" cy="4114800"/>
          </a:xfrm>
        </p:spPr>
        <p:txBody>
          <a:bodyPr/>
          <a:lstStyle/>
          <a:p>
            <a:r>
              <a:rPr lang="en-US" dirty="0" smtClean="0"/>
              <a:t>Sales strategies that encourage customers &amp; prospects to buy a product or service.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Trade Promotions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971984"/>
          </a:xfrm>
        </p:spPr>
        <p:txBody>
          <a:bodyPr/>
          <a:lstStyle/>
          <a:p>
            <a:r>
              <a:rPr lang="en-US" dirty="0" smtClean="0"/>
              <a:t>Promotional Allowances</a:t>
            </a:r>
          </a:p>
          <a:p>
            <a:pPr lvl="1"/>
            <a:r>
              <a:rPr lang="en-US" dirty="0" smtClean="0"/>
              <a:t>Payments or discounts given by manufacturers to retailers for performing activities that encourage sales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896782">
            <a:off x="600856" y="3610417"/>
            <a:ext cx="642347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Example:</a:t>
            </a:r>
          </a:p>
          <a:p>
            <a:r>
              <a:rPr lang="en-US" sz="2000" dirty="0" smtClean="0"/>
              <a:t>Foot Locker gets the new Jordan sneakers at a discount from Nike as long as they promote those kicks over others.</a:t>
            </a:r>
            <a:endParaRPr lang="en-US" sz="2000" dirty="0"/>
          </a:p>
        </p:txBody>
      </p:sp>
      <p:pic>
        <p:nvPicPr>
          <p:cNvPr id="27652" name="Picture 4" descr="http://t0.gstatic.com/images?q=tbn:ANd9GcSYN8dR4HRfpLhrVNCWKX8Cx3DRVYTpa-JDDBKID4x22F0xejIL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953000"/>
            <a:ext cx="2838450" cy="16097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Promotions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438584"/>
          </a:xfrm>
        </p:spPr>
        <p:txBody>
          <a:bodyPr/>
          <a:lstStyle/>
          <a:p>
            <a:r>
              <a:rPr lang="en-US" dirty="0" smtClean="0"/>
              <a:t>Cooperative Advertising</a:t>
            </a:r>
          </a:p>
          <a:p>
            <a:pPr lvl="1"/>
            <a:r>
              <a:rPr lang="en-US" dirty="0" smtClean="0"/>
              <a:t>A manufacturer helps a retailer by paying for the cost of advertising it’s product locally.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22" name="Picture 2" descr="http://images-mediawiki-sites.thefullwiki.org/09/8/5/5/2305052684627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0"/>
            <a:ext cx="2762250" cy="207721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914400" y="52578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3810000" y="6019800"/>
            <a:ext cx="2667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4800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$$$$$$$$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715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$$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2971800"/>
            <a:ext cx="7239000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600" dirty="0"/>
              <a:t>Slotting Allowance</a:t>
            </a:r>
          </a:p>
          <a:p>
            <a:pPr marL="521208" lvl="1" indent="-228600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</a:pPr>
            <a:r>
              <a:rPr lang="en-US" sz="2300" dirty="0">
                <a:solidFill>
                  <a:schemeClr val="tx1">
                    <a:tint val="85000"/>
                  </a:schemeClr>
                </a:solidFill>
              </a:rPr>
              <a:t>Cash premium paid by manufacturer to retailer to help the retailer cover the costs of placing the products on the shelves.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Promotions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90984"/>
          </a:xfrm>
        </p:spPr>
        <p:txBody>
          <a:bodyPr/>
          <a:lstStyle/>
          <a:p>
            <a:r>
              <a:rPr lang="en-US" dirty="0" smtClean="0"/>
              <a:t>Sales force promotions</a:t>
            </a:r>
          </a:p>
          <a:p>
            <a:pPr lvl="1"/>
            <a:r>
              <a:rPr lang="en-US" dirty="0" smtClean="0"/>
              <a:t>Awards given to employees who successfully exceed sales quota</a:t>
            </a:r>
            <a:endParaRPr lang="en-US" dirty="0"/>
          </a:p>
        </p:txBody>
      </p:sp>
      <p:pic>
        <p:nvPicPr>
          <p:cNvPr id="31746" name="Picture 2" descr="http://www.salespop.com/files/blog/sales%2520cartoon.gif?1281372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33147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promotions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57584"/>
          </a:xfrm>
        </p:spPr>
        <p:txBody>
          <a:bodyPr/>
          <a:lstStyle/>
          <a:p>
            <a:r>
              <a:rPr lang="en-US" dirty="0" smtClean="0"/>
              <a:t>Trade shows &amp; conventions</a:t>
            </a:r>
          </a:p>
          <a:p>
            <a:pPr lvl="1"/>
            <a:r>
              <a:rPr lang="en-US" dirty="0" smtClean="0"/>
              <a:t>Showcase a particular line of products</a:t>
            </a:r>
            <a:endParaRPr lang="en-US" dirty="0"/>
          </a:p>
        </p:txBody>
      </p:sp>
      <p:pic>
        <p:nvPicPr>
          <p:cNvPr id="32770" name="Picture 2" descr="Atlantic City Trade Sh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6363">
            <a:off x="762000" y="2895600"/>
            <a:ext cx="3952875" cy="3162301"/>
          </a:xfrm>
          <a:prstGeom prst="rect">
            <a:avLst/>
          </a:prstGeom>
          <a:noFill/>
        </p:spPr>
      </p:pic>
      <p:pic>
        <p:nvPicPr>
          <p:cNvPr id="32772" name="Picture 4" descr="http://www.mandelmagic.com/resources/601_04_lasvegas-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0112">
            <a:off x="4428335" y="3221013"/>
            <a:ext cx="3286125" cy="25527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410200" cy="1895784"/>
          </a:xfrm>
        </p:spPr>
        <p:txBody>
          <a:bodyPr/>
          <a:lstStyle/>
          <a:p>
            <a:r>
              <a:rPr lang="en-US" dirty="0" smtClean="0"/>
              <a:t>Coupons</a:t>
            </a:r>
          </a:p>
          <a:p>
            <a:pPr lvl="1"/>
            <a:r>
              <a:rPr lang="en-US" dirty="0" smtClean="0"/>
              <a:t>Certificates that entitles customers to cash discounts on goods or services</a:t>
            </a:r>
            <a:endParaRPr lang="en-US" dirty="0"/>
          </a:p>
        </p:txBody>
      </p:sp>
      <p:pic>
        <p:nvPicPr>
          <p:cNvPr id="33794" name="Picture 2" descr="http://www.bordercity.com/menu/kfc_coup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0"/>
            <a:ext cx="3431566" cy="2686051"/>
          </a:xfrm>
          <a:prstGeom prst="rect">
            <a:avLst/>
          </a:prstGeom>
          <a:noFill/>
        </p:spPr>
      </p:pic>
      <p:pic>
        <p:nvPicPr>
          <p:cNvPr id="33798" name="Picture 6" descr="http://static.technorati.com/10/05/25/13225/coup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3800"/>
            <a:ext cx="3076575" cy="2847976"/>
          </a:xfrm>
          <a:prstGeom prst="rect">
            <a:avLst/>
          </a:prstGeom>
          <a:noFill/>
        </p:spPr>
      </p:pic>
      <p:pic>
        <p:nvPicPr>
          <p:cNvPr id="33800" name="Picture 8" descr="http://t2.gstatic.com/images?q=tbn:ANd9GcT4zSiXJSytaP92mVfte1l1-t0fYGuJ-XklEGe3PhjYPrxqpmEw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1933575" cy="2371726"/>
          </a:xfrm>
          <a:prstGeom prst="rect">
            <a:avLst/>
          </a:prstGeom>
          <a:noFill/>
        </p:spPr>
      </p:pic>
      <p:pic>
        <p:nvPicPr>
          <p:cNvPr id="33802" name="Picture 10" descr="http://www.littlecrowfoods.com/coupons/pics/coup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04800"/>
            <a:ext cx="2705100" cy="2476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3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293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Types of Promotion</vt:lpstr>
      <vt:lpstr>How have you been persuaded to buy products? or informed to buy new products?</vt:lpstr>
      <vt:lpstr>Sales Promotions</vt:lpstr>
      <vt:lpstr>Two types of  sales promotion</vt:lpstr>
      <vt:lpstr>Trade Promotions</vt:lpstr>
      <vt:lpstr>Trade Promotions cont.</vt:lpstr>
      <vt:lpstr>Trade Promotions cont.</vt:lpstr>
      <vt:lpstr>Trade promotions cont.</vt:lpstr>
      <vt:lpstr>Consumer Promotions</vt:lpstr>
      <vt:lpstr>Consumer promotions cont. </vt:lpstr>
      <vt:lpstr>Consumer promotions cont.</vt:lpstr>
      <vt:lpstr>Consumer promotions cont. </vt:lpstr>
      <vt:lpstr>Consumer promotions cont. </vt:lpstr>
      <vt:lpstr>Consumer promotions cont. </vt:lpstr>
      <vt:lpstr>Consumer promotions cont. </vt:lpstr>
      <vt:lpstr>Consumer promotions cont.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jbelisle</dc:creator>
  <cp:lastModifiedBy>jbelisle</cp:lastModifiedBy>
  <cp:revision>25</cp:revision>
  <dcterms:created xsi:type="dcterms:W3CDTF">2011-03-27T20:08:31Z</dcterms:created>
  <dcterms:modified xsi:type="dcterms:W3CDTF">2011-03-28T11:17:42Z</dcterms:modified>
</cp:coreProperties>
</file>