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0" r:id="rId5"/>
    <p:sldId id="266" r:id="rId6"/>
    <p:sldId id="261" r:id="rId7"/>
    <p:sldId id="262" r:id="rId8"/>
    <p:sldId id="257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108833-B3C7-4222-91A3-29C195FFC43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F0ED6C-D983-49F6-A44B-FFC58D988B5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useidea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ize-winning_adds.pp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Types%20of%20Promotion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Promotional Mix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Marketing</a:t>
            </a:r>
            <a:endParaRPr lang="en-US" dirty="0"/>
          </a:p>
        </p:txBody>
      </p:sp>
      <p:pic>
        <p:nvPicPr>
          <p:cNvPr id="2050" name="Picture 2" descr="http://www.freelargeimages.com/wp-content/uploads/2015/05/Facebook_Vector_Logo_Hd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05000"/>
            <a:ext cx="2130425" cy="24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.twimg.com/Twitter_log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273425" cy="26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bs.twimg.com/profile_images/1550954462/instagramIcon_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8862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17382">
            <a:off x="618957" y="2202844"/>
            <a:ext cx="8229600" cy="9906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hlinkClick r:id="rId2"/>
              </a:rPr>
              <a:t>Fuseideas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292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295400"/>
            <a:ext cx="4495800" cy="182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NON-personal promotion</a:t>
            </a:r>
          </a:p>
          <a:p>
            <a:r>
              <a:rPr lang="en-US" dirty="0" smtClean="0"/>
              <a:t>One-way communication</a:t>
            </a:r>
          </a:p>
          <a:p>
            <a:r>
              <a:rPr lang="en-US" dirty="0" smtClean="0"/>
              <a:t>Mass audience</a:t>
            </a:r>
          </a:p>
          <a:p>
            <a:r>
              <a:rPr lang="en-US" dirty="0" smtClean="0"/>
              <a:t>Internet – banner ads</a:t>
            </a:r>
            <a:endParaRPr lang="en-US" dirty="0"/>
          </a:p>
        </p:txBody>
      </p:sp>
      <p:pic>
        <p:nvPicPr>
          <p:cNvPr id="2050" name="Picture 2" descr="http://international.blogs.hopkinsmedicine.org/files/2013/08/advertis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130">
            <a:off x="761999" y="3457293"/>
            <a:ext cx="4000500" cy="26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3429000"/>
            <a:ext cx="3384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hlinkClick r:id="rId3" action="ppaction://hlinkpres?slideindex=1&amp;slidetitle="/>
              </a:rPr>
              <a:t>Prize Winning Ads</a:t>
            </a:r>
            <a:endParaRPr lang="en-US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Merchandising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r>
              <a:rPr lang="en-US" dirty="0" smtClean="0"/>
              <a:t>Using artistic displays to attract customers into a store or to a product</a:t>
            </a:r>
            <a:endParaRPr lang="en-US" dirty="0"/>
          </a:p>
        </p:txBody>
      </p:sp>
      <p:pic>
        <p:nvPicPr>
          <p:cNvPr id="7" name="Picture 2" descr="https://s-media-cache-ak0.pinimg.com/736x/18/30/5b/18305b696a46cc724ee8c69befb8bf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432175" cy="2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ispira.com/upload/6c/6c8349cc7260ae62e3b1396831a8398f/14bfc11b073332f283bdd3e29b5db2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505200" cy="229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estmountstorefixtures.com/images/News_Section/Norms_Niche/Using_Social_Media/JH_Folio11-e1387179659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3124200" cy="178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Activities to help create a favorable image for a company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2163901"/>
            <a:ext cx="2590800" cy="3170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goal of public relation efforts: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To increase sales, reinforce a good reputation, and increase willingness of consumers to respond to advertising efforts for the company’s products.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18855"/>
            <a:ext cx="548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Publicity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is … Information, articles, or advertisements issued to secure public notice or attention.  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lang="en-US" sz="2000" b="1" dirty="0" smtClean="0"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 the ink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2514600" y="1295400"/>
            <a:ext cx="31242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Publicity can be positive OR negative!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7772400" cy="9525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solidFill>
                  <a:schemeClr val="tx1"/>
                </a:solidFill>
              </a:rPr>
              <a:t>Examples: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5895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0800" y="274320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Nature:</a:t>
            </a:r>
            <a:r>
              <a:rPr lang="en-US" dirty="0" smtClean="0"/>
              <a:t>  Negative  for BP</a:t>
            </a:r>
          </a:p>
          <a:p>
            <a:r>
              <a:rPr lang="en-US" b="1" dirty="0" smtClean="0"/>
              <a:t>Target:</a:t>
            </a:r>
          </a:p>
          <a:p>
            <a:r>
              <a:rPr lang="en-US" dirty="0" smtClean="0"/>
              <a:t>Community, Customers</a:t>
            </a:r>
          </a:p>
          <a:p>
            <a:r>
              <a:rPr lang="en-US" b="1" dirty="0" smtClean="0"/>
              <a:t>Why is it publicity</a:t>
            </a:r>
            <a:r>
              <a:rPr lang="en-US" dirty="0" smtClean="0"/>
              <a:t>? This is publicity because it is an article explaining the long-term effects of a spill caused by a </a:t>
            </a:r>
            <a:r>
              <a:rPr lang="en-US" u="sng" dirty="0" smtClean="0"/>
              <a:t>BP Rig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743200"/>
            <a:ext cx="243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Nature:</a:t>
            </a:r>
            <a:r>
              <a:rPr lang="en-US" dirty="0" smtClean="0"/>
              <a:t>  Positive for Apple</a:t>
            </a:r>
          </a:p>
          <a:p>
            <a:r>
              <a:rPr lang="en-US" b="1" dirty="0" smtClean="0"/>
              <a:t>Target:</a:t>
            </a:r>
          </a:p>
          <a:p>
            <a:r>
              <a:rPr lang="en-US" dirty="0" smtClean="0"/>
              <a:t>Community, Customers</a:t>
            </a:r>
          </a:p>
          <a:p>
            <a:r>
              <a:rPr lang="en-US" b="1" dirty="0" smtClean="0"/>
              <a:t>Why is it publicity</a:t>
            </a:r>
            <a:r>
              <a:rPr lang="en-US" dirty="0" smtClean="0"/>
              <a:t>? This shows that the heads of Apple are not just focused on making money, but keeping the community happy too!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5334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5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81200"/>
          </a:xfrm>
        </p:spPr>
        <p:txBody>
          <a:bodyPr/>
          <a:lstStyle/>
          <a:p>
            <a:r>
              <a:rPr lang="en-US" dirty="0" smtClean="0"/>
              <a:t>Sales Representatives generate &amp; maintain direct contact with prospects</a:t>
            </a:r>
          </a:p>
          <a:p>
            <a:r>
              <a:rPr lang="en-US" dirty="0" smtClean="0"/>
              <a:t>Planned and personalized communication to influence the buying decision of a prospect</a:t>
            </a:r>
            <a:endParaRPr lang="en-US" dirty="0"/>
          </a:p>
        </p:txBody>
      </p:sp>
      <p:pic>
        <p:nvPicPr>
          <p:cNvPr id="1026" name="Picture 2" descr="http://smallbusiness.chron.com/DM-Resize/photos.demandstudios.com/getty/article/103/13/dv1662068.jpg?w=650&amp;h=406&amp;keep_ratio=1&amp;web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438525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19933515">
            <a:off x="762000" y="3754582"/>
            <a:ext cx="28194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B2B OR B2C!!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00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pres?slideindex=1&amp;slidetitle="/>
              </a:rPr>
              <a:t>Sales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Short Term Activity or Buying incentive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rot="21222274">
            <a:off x="636931" y="2059565"/>
            <a:ext cx="3095625" cy="3448360"/>
            <a:chOff x="2571750" y="3133416"/>
            <a:chExt cx="3095625" cy="344836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2571750" y="3133416"/>
              <a:ext cx="1524000" cy="60038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kumimoji="0" sz="23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500"/>
                </a:spcBef>
                <a:buClr>
                  <a:schemeClr val="bg1">
                    <a:shade val="50000"/>
                  </a:schemeClr>
                </a:buClr>
                <a:buSzPct val="76000"/>
                <a:buFont typeface="Wingdings 3"/>
                <a:buChar char="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400"/>
                </a:spcBef>
                <a:buClr>
                  <a:schemeClr val="accent2">
                    <a:shade val="75000"/>
                  </a:schemeClr>
                </a:buClr>
                <a:buSzPct val="70000"/>
                <a:buFont typeface="Wingdings"/>
                <a:buChar char="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/>
                <a:buChar char="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Coupons</a:t>
              </a:r>
            </a:p>
          </p:txBody>
        </p:sp>
        <p:pic>
          <p:nvPicPr>
            <p:cNvPr id="5" name="Picture 6" descr="http://static.technorati.com/10/05/25/13225/coupon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3733800"/>
              <a:ext cx="3076575" cy="2847976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5486400" y="1319367"/>
            <a:ext cx="3065578" cy="2570609"/>
            <a:chOff x="5449267" y="1981200"/>
            <a:chExt cx="3065578" cy="2570609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934200" y="1981200"/>
              <a:ext cx="1580645" cy="371784"/>
            </a:xfrm>
            <a:prstGeom prst="rect">
              <a:avLst/>
            </a:prstGeom>
          </p:spPr>
          <p:txBody>
            <a:bodyPr vert="horz">
              <a:normAutofit fontScale="85000" lnSpcReduction="20000"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kumimoji="0" sz="23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500"/>
                </a:spcBef>
                <a:buClr>
                  <a:schemeClr val="bg1">
                    <a:shade val="50000"/>
                  </a:schemeClr>
                </a:buClr>
                <a:buSzPct val="76000"/>
                <a:buFont typeface="Wingdings 3"/>
                <a:buChar char="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400"/>
                </a:spcBef>
                <a:buClr>
                  <a:schemeClr val="accent2">
                    <a:shade val="75000"/>
                  </a:schemeClr>
                </a:buClr>
                <a:buSzPct val="70000"/>
                <a:buFont typeface="Wingdings"/>
                <a:buChar char="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/>
                <a:buChar char="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Premiums</a:t>
              </a:r>
            </a:p>
            <a:p>
              <a:pPr lvl="1"/>
              <a:endParaRPr lang="en-US" dirty="0"/>
            </a:p>
          </p:txBody>
        </p:sp>
        <p:pic>
          <p:nvPicPr>
            <p:cNvPr id="8" name="Picture 2" descr="http://stylebinge.ocregister.com/files/2010/07/Lauder-GW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49267" y="2324409"/>
              <a:ext cx="2969866" cy="2227400"/>
            </a:xfrm>
            <a:prstGeom prst="rect">
              <a:avLst/>
            </a:prstGeom>
            <a:noFill/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4411395" y="4233185"/>
            <a:ext cx="4275405" cy="6765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Loyalty marketing programs</a:t>
            </a:r>
            <a:endParaRPr lang="en-US" dirty="0"/>
          </a:p>
        </p:txBody>
      </p:sp>
      <p:pic>
        <p:nvPicPr>
          <p:cNvPr id="11" name="Picture 4" descr="http://www.plasticcardfactory.com/images/loyalty_car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17845">
            <a:off x="5354023" y="4817544"/>
            <a:ext cx="1563898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5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</TotalTime>
  <Words>222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Bernard MT Condensed</vt:lpstr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Promotional Mix</vt:lpstr>
      <vt:lpstr>Advertising</vt:lpstr>
      <vt:lpstr>Visual Merchandising</vt:lpstr>
      <vt:lpstr>Public Relations</vt:lpstr>
      <vt:lpstr>Publicity is … Information, articles, or advertisements issued to secure public notice or attention.  It’s the ink.</vt:lpstr>
      <vt:lpstr>PowerPoint Presentation</vt:lpstr>
      <vt:lpstr>PowerPoint Presentation</vt:lpstr>
      <vt:lpstr>Personal Selling</vt:lpstr>
      <vt:lpstr>Sales Promotion</vt:lpstr>
      <vt:lpstr>Social Network Marketing</vt:lpstr>
      <vt:lpstr>Fuseideas</vt:lpstr>
    </vt:vector>
  </TitlesOfParts>
  <Company>City of Marlborough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jbelisle</dc:creator>
  <cp:lastModifiedBy>Jennifer Belisle</cp:lastModifiedBy>
  <cp:revision>9</cp:revision>
  <dcterms:created xsi:type="dcterms:W3CDTF">2015-01-06T12:39:11Z</dcterms:created>
  <dcterms:modified xsi:type="dcterms:W3CDTF">2015-12-02T20:47:28Z</dcterms:modified>
</cp:coreProperties>
</file>