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57513"/>
          </a:xfrm>
          <a:prstGeom prst="rect">
            <a:avLst/>
          </a:prstGeom>
        </p:spPr>
        <p:txBody>
          <a:bodyPr vert="horz" lIns="89725" tIns="44862" rIns="89725" bIns="44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57513"/>
          </a:xfrm>
          <a:prstGeom prst="rect">
            <a:avLst/>
          </a:prstGeom>
        </p:spPr>
        <p:txBody>
          <a:bodyPr vert="horz" lIns="89725" tIns="44862" rIns="89725" bIns="44862" rtlCol="0"/>
          <a:lstStyle>
            <a:lvl1pPr algn="r">
              <a:defRPr sz="1200"/>
            </a:lvl1pPr>
          </a:lstStyle>
          <a:p>
            <a:fld id="{62407DFC-CE37-4A9F-A5B0-9F817489463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84926"/>
            <a:ext cx="2972421" cy="457513"/>
          </a:xfrm>
          <a:prstGeom prst="rect">
            <a:avLst/>
          </a:prstGeom>
        </p:spPr>
        <p:txBody>
          <a:bodyPr vert="horz" lIns="89725" tIns="44862" rIns="89725" bIns="44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684926"/>
            <a:ext cx="2972421" cy="457513"/>
          </a:xfrm>
          <a:prstGeom prst="rect">
            <a:avLst/>
          </a:prstGeom>
        </p:spPr>
        <p:txBody>
          <a:bodyPr vert="horz" lIns="89725" tIns="44862" rIns="89725" bIns="44862" rtlCol="0" anchor="b"/>
          <a:lstStyle>
            <a:lvl1pPr algn="r">
              <a:defRPr sz="1200"/>
            </a:lvl1pPr>
          </a:lstStyle>
          <a:p>
            <a:fld id="{42C2D92C-B182-4531-BC34-4D6CF62FF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3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2AAED5-058A-4E67-AC74-CFEEE39ECFD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210DC7-6BD5-419B-8A6B-606AA54FD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Goals of Pricing</a:t>
            </a:r>
          </a:p>
          <a:p>
            <a:r>
              <a:rPr lang="en-US" sz="3200" b="1" dirty="0" smtClean="0"/>
              <a:t>Factors Involved in Pricing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Price Planning</a:t>
            </a:r>
            <a:endParaRPr lang="en-US" sz="4800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By-product</a:t>
            </a:r>
          </a:p>
          <a:p>
            <a:pPr lvl="1"/>
            <a:r>
              <a:rPr lang="en-US" dirty="0" smtClean="0"/>
              <a:t>Businesses get rid of excess materials using low prices</a:t>
            </a:r>
          </a:p>
          <a:p>
            <a:pPr lvl="2"/>
            <a:r>
              <a:rPr lang="en-US" dirty="0" smtClean="0"/>
              <a:t>Wood chips from a furniture making business</a:t>
            </a:r>
          </a:p>
          <a:p>
            <a:r>
              <a:rPr lang="en-US" dirty="0" smtClean="0"/>
              <a:t>Bundle Pricing</a:t>
            </a:r>
          </a:p>
          <a:p>
            <a:pPr lvl="1"/>
            <a:r>
              <a:rPr lang="en-US" dirty="0" smtClean="0"/>
              <a:t>Offers of corresponding products in a package (but would be more expensive if sold alone)</a:t>
            </a:r>
          </a:p>
          <a:p>
            <a:pPr lvl="2"/>
            <a:r>
              <a:rPr lang="en-US" dirty="0" smtClean="0"/>
              <a:t>Computers include software</a:t>
            </a:r>
          </a:p>
          <a:p>
            <a:r>
              <a:rPr lang="en-US" dirty="0" smtClean="0"/>
              <a:t>Geographical Pricing</a:t>
            </a:r>
          </a:p>
          <a:p>
            <a:pPr lvl="1"/>
            <a:r>
              <a:rPr lang="en-US" dirty="0" smtClean="0"/>
              <a:t>This will rely on shipping agreements</a:t>
            </a:r>
          </a:p>
          <a:p>
            <a:r>
              <a:rPr lang="en-US" dirty="0"/>
              <a:t>International </a:t>
            </a:r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Based on exchange rates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strategies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0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Strategies </a:t>
            </a:r>
            <a:r>
              <a:rPr lang="en-US" dirty="0" err="1" smtClean="0"/>
              <a:t>cont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Segmented Pricing Strategies – uses two or more prices for a product even though there is no change is the item’s cost.</a:t>
            </a:r>
          </a:p>
          <a:p>
            <a:pPr lvl="1"/>
            <a:r>
              <a:rPr lang="en-US" u="sng" dirty="0" smtClean="0"/>
              <a:t>Buyer Identification</a:t>
            </a:r>
          </a:p>
          <a:p>
            <a:pPr lvl="2"/>
            <a:r>
              <a:rPr lang="en-US" dirty="0" smtClean="0"/>
              <a:t>Change price to attract certain customers</a:t>
            </a:r>
          </a:p>
          <a:p>
            <a:pPr lvl="3"/>
            <a:r>
              <a:rPr lang="en-US" dirty="0" smtClean="0"/>
              <a:t>Discounts for customers on fixed incomes</a:t>
            </a:r>
          </a:p>
          <a:p>
            <a:pPr lvl="1"/>
            <a:r>
              <a:rPr lang="en-US" u="sng" dirty="0" smtClean="0"/>
              <a:t>Product Design</a:t>
            </a:r>
          </a:p>
          <a:p>
            <a:pPr lvl="2"/>
            <a:r>
              <a:rPr lang="en-US" dirty="0" smtClean="0"/>
              <a:t>Different prices for different styles </a:t>
            </a:r>
          </a:p>
          <a:p>
            <a:pPr lvl="3"/>
            <a:r>
              <a:rPr lang="en-US" dirty="0" smtClean="0"/>
              <a:t>A red washer dryer set my cost more</a:t>
            </a:r>
          </a:p>
          <a:p>
            <a:pPr lvl="1"/>
            <a:r>
              <a:rPr lang="en-US" u="sng" dirty="0" smtClean="0"/>
              <a:t>Purchase Location</a:t>
            </a:r>
          </a:p>
          <a:p>
            <a:pPr lvl="2"/>
            <a:r>
              <a:rPr lang="en-US" dirty="0" smtClean="0"/>
              <a:t>Where you buy something can change the price</a:t>
            </a:r>
          </a:p>
          <a:p>
            <a:pPr lvl="3"/>
            <a:r>
              <a:rPr lang="en-US" dirty="0" smtClean="0"/>
              <a:t>Tix for a Broadway show will be more in NYC than Boston</a:t>
            </a:r>
          </a:p>
          <a:p>
            <a:pPr lvl="1"/>
            <a:r>
              <a:rPr lang="en-US" u="sng" dirty="0" smtClean="0"/>
              <a:t>Time of Purchase</a:t>
            </a:r>
          </a:p>
          <a:p>
            <a:pPr lvl="2"/>
            <a:r>
              <a:rPr lang="en-US" dirty="0" smtClean="0"/>
              <a:t>Different prices at ‘peak’ times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strategies </a:t>
            </a:r>
            <a:r>
              <a:rPr lang="en-US" dirty="0" err="1" smtClean="0"/>
              <a:t>cont</a:t>
            </a:r>
            <a:r>
              <a:rPr lang="en-US" dirty="0" smtClean="0"/>
              <a:t> . . .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Pricing Structures – they create an illusion for the customer.</a:t>
            </a:r>
          </a:p>
          <a:p>
            <a:pPr lvl="1"/>
            <a:r>
              <a:rPr lang="en-US" u="sng" dirty="0" smtClean="0"/>
              <a:t>Odd-even pricing</a:t>
            </a:r>
          </a:p>
          <a:p>
            <a:pPr lvl="2"/>
            <a:r>
              <a:rPr lang="en-US" dirty="0" smtClean="0"/>
              <a:t>Odd numbers create a bargain image - - even numbers convey better quality</a:t>
            </a:r>
          </a:p>
          <a:p>
            <a:pPr lvl="1"/>
            <a:r>
              <a:rPr lang="en-US" u="sng" dirty="0" smtClean="0"/>
              <a:t>Prestige pricing</a:t>
            </a:r>
          </a:p>
          <a:p>
            <a:pPr lvl="2"/>
            <a:r>
              <a:rPr lang="en-US" dirty="0" smtClean="0"/>
              <a:t>Higher than average prices to suggest status and high quality</a:t>
            </a:r>
          </a:p>
          <a:p>
            <a:pPr lvl="1"/>
            <a:r>
              <a:rPr lang="en-US" u="sng" dirty="0" smtClean="0"/>
              <a:t>Multiple Unit Pricing</a:t>
            </a:r>
          </a:p>
          <a:p>
            <a:pPr lvl="2"/>
            <a:r>
              <a:rPr lang="en-US" dirty="0" smtClean="0"/>
              <a:t>3 for $10</a:t>
            </a:r>
          </a:p>
          <a:p>
            <a:pPr lvl="1"/>
            <a:r>
              <a:rPr lang="en-US" u="sng" dirty="0" smtClean="0"/>
              <a:t>Every Day Low Prices (EDLP)</a:t>
            </a:r>
          </a:p>
          <a:p>
            <a:pPr lvl="2"/>
            <a:r>
              <a:rPr lang="en-US" dirty="0" smtClean="0"/>
              <a:t>They have no intention of raising or lowering prices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5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Adjustment strategies cont . . .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Promotional Pricing – prices are reduced for a short period of time</a:t>
            </a:r>
          </a:p>
          <a:p>
            <a:pPr lvl="1"/>
            <a:r>
              <a:rPr lang="en-US" u="sng" dirty="0" smtClean="0"/>
              <a:t>Loss-leader</a:t>
            </a:r>
            <a:r>
              <a:rPr lang="en-US" dirty="0" smtClean="0"/>
              <a:t> – Increases store traffic; offering popular products at a below-cost price</a:t>
            </a:r>
          </a:p>
          <a:p>
            <a:pPr lvl="1"/>
            <a:r>
              <a:rPr lang="en-US" u="sng" dirty="0" smtClean="0"/>
              <a:t>Special Event Pricing </a:t>
            </a:r>
            <a:r>
              <a:rPr lang="en-US" dirty="0" smtClean="0"/>
              <a:t> - items are reduced for a short period of time</a:t>
            </a:r>
          </a:p>
          <a:p>
            <a:pPr lvl="1"/>
            <a:r>
              <a:rPr lang="en-US" u="sng" dirty="0" smtClean="0"/>
              <a:t>Rebates and Coupons</a:t>
            </a:r>
            <a:r>
              <a:rPr lang="en-US" dirty="0" smtClean="0"/>
              <a:t> - </a:t>
            </a:r>
            <a:endParaRPr lang="en-US" u="sng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3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Adjustment strategies cont . . .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Discounts and allowances – seller offers reductions from the usual price, but in exchange for the buyer performing certain activities.</a:t>
            </a:r>
          </a:p>
          <a:p>
            <a:pPr lvl="1"/>
            <a:r>
              <a:rPr lang="en-US" u="sng" dirty="0" smtClean="0"/>
              <a:t>Cash Discounts</a:t>
            </a:r>
            <a:r>
              <a:rPr lang="en-US" dirty="0" smtClean="0"/>
              <a:t> – offered to pay bills quickly</a:t>
            </a:r>
          </a:p>
          <a:p>
            <a:pPr lvl="1"/>
            <a:r>
              <a:rPr lang="en-US" u="sng" dirty="0" smtClean="0"/>
              <a:t>Quantity Discounts</a:t>
            </a:r>
            <a:r>
              <a:rPr lang="en-US" dirty="0" smtClean="0"/>
              <a:t> – The more you buy, the less you pay per unit</a:t>
            </a:r>
          </a:p>
          <a:p>
            <a:pPr lvl="1"/>
            <a:r>
              <a:rPr lang="en-US" u="sng" dirty="0" smtClean="0"/>
              <a:t>Trade Discounts</a:t>
            </a:r>
            <a:r>
              <a:rPr lang="en-US" dirty="0" smtClean="0"/>
              <a:t> – it is the way  manufacturers quote prices to wholesalers and then retailers</a:t>
            </a:r>
          </a:p>
          <a:p>
            <a:pPr lvl="1"/>
            <a:r>
              <a:rPr lang="en-US" u="sng" dirty="0" smtClean="0"/>
              <a:t>Seasonal Discounts</a:t>
            </a:r>
            <a:r>
              <a:rPr lang="en-US" dirty="0" smtClean="0"/>
              <a:t> – buying outside the customary buying season (right after holidays; </a:t>
            </a:r>
            <a:r>
              <a:rPr lang="en-US" dirty="0" err="1" smtClean="0"/>
              <a:t>snowblowers</a:t>
            </a:r>
            <a:r>
              <a:rPr lang="en-US" dirty="0" smtClean="0"/>
              <a:t> in August)</a:t>
            </a:r>
          </a:p>
          <a:p>
            <a:pPr lvl="1"/>
            <a:r>
              <a:rPr lang="en-US" u="sng" dirty="0" smtClean="0"/>
              <a:t>Allowances</a:t>
            </a:r>
            <a:r>
              <a:rPr lang="en-US" dirty="0" smtClean="0"/>
              <a:t> – trade-in  </a:t>
            </a:r>
            <a:endParaRPr lang="en-US" u="sng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5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l_fi" descr="http://pandasports.com/images/SoccerGo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" y="1758950"/>
            <a:ext cx="7951787" cy="4192588"/>
          </a:xfrm>
          <a:prstGeom prst="rect">
            <a:avLst/>
          </a:prstGeom>
          <a:noFill/>
        </p:spPr>
      </p:pic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 rot="-1233114">
            <a:off x="221369" y="3520368"/>
            <a:ext cx="4365625" cy="2052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Earning a Profit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895600" y="5029200"/>
            <a:ext cx="4002088" cy="569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35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Gaining Market Share</a:t>
            </a:r>
            <a:endParaRPr lang="en-US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 rot="2809893">
            <a:off x="3428700" y="3160304"/>
            <a:ext cx="6159500" cy="14493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Meeting the Competition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05740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  <a:ea typeface="Calibri" pitchFamily="34" charset="0"/>
                <a:cs typeface="Times New Roman" pitchFamily="18" charset="0"/>
              </a:rPr>
              <a:t>Goals of pricing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 involved in price planning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Factors that affect price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1447800"/>
            <a:ext cx="3733800" cy="762000"/>
          </a:xfrm>
        </p:spPr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647700"/>
          </a:xfrm>
        </p:spPr>
        <p:txBody>
          <a:bodyPr/>
          <a:lstStyle/>
          <a:p>
            <a:r>
              <a:rPr lang="en-US" dirty="0" smtClean="0"/>
              <a:t>Costs and expenses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572000" y="2362200"/>
            <a:ext cx="4267200" cy="14859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Determine a company’s profits</a:t>
            </a:r>
          </a:p>
          <a:p>
            <a:pPr lvl="1"/>
            <a:r>
              <a:rPr lang="en-US" dirty="0" smtClean="0"/>
              <a:t>Reducing size of products (i.e., potato chips)</a:t>
            </a:r>
          </a:p>
          <a:p>
            <a:pPr lvl="1"/>
            <a:r>
              <a:rPr lang="en-US" dirty="0" smtClean="0"/>
              <a:t>Prices may change</a:t>
            </a:r>
          </a:p>
          <a:p>
            <a:pPr lvl="1"/>
            <a:r>
              <a:rPr lang="en-US" dirty="0" smtClean="0"/>
              <a:t>Break even point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990600" y="3962400"/>
            <a:ext cx="3733800" cy="6477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Consumer Perceptions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648200" y="4038600"/>
            <a:ext cx="4267200" cy="1066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Customers equate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quality with price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aseline="0" dirty="0" smtClean="0"/>
              <a:t>Personalized</a:t>
            </a:r>
            <a:r>
              <a:rPr lang="en-US" sz="2600" dirty="0" smtClean="0"/>
              <a:t> service can add to a consumer’s perception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990600" y="5105400"/>
            <a:ext cx="3733800" cy="6477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4648200" y="5257800"/>
            <a:ext cx="4267200" cy="1066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Depends on the target market (price conscious?)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 smtClean="0"/>
              <a:t>Price Wars - - cell phones, airlines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 txBox="1">
            <a:spLocks/>
          </p:cNvSpPr>
          <p:nvPr/>
        </p:nvSpPr>
        <p:spPr>
          <a:xfrm>
            <a:off x="990600" y="2286000"/>
            <a:ext cx="3733800" cy="6477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 smtClean="0"/>
              <a:t>Supply and demand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447800" y="2819400"/>
            <a:ext cx="73152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elasticity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degree to which a demand for a product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affected by it’ s price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Factors involved in price planning</a:t>
            </a:r>
            <a:endParaRPr lang="en-US" b="1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Factors that affect price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41148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28600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b="1" dirty="0"/>
              <a:t>Elastic</a:t>
            </a:r>
            <a:r>
              <a:rPr lang="en-US" sz="2400" dirty="0"/>
              <a:t> - - a change in price creates a change in demand.  Examples </a:t>
            </a:r>
            <a:r>
              <a:rPr lang="en-US" sz="2400" dirty="0" smtClean="0"/>
              <a:t>???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489364" y="4959652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1" indent="-228600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b="1" dirty="0"/>
              <a:t>Inelastic</a:t>
            </a:r>
            <a:r>
              <a:rPr lang="en-US" sz="2400" dirty="0"/>
              <a:t> - - Change in price has little effect of demand for a product.  Examples</a:t>
            </a:r>
            <a:r>
              <a:rPr lang="en-US" sz="2400" dirty="0" smtClean="0"/>
              <a:t>????</a:t>
            </a:r>
            <a:endParaRPr lang="en-US" sz="2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determines demand elasticity?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4600" y="1447800"/>
            <a:ext cx="3581400" cy="4572000"/>
          </a:xfrm>
        </p:spPr>
        <p:txBody>
          <a:bodyPr/>
          <a:lstStyle/>
          <a:p>
            <a:r>
              <a:rPr lang="en-US" dirty="0" smtClean="0"/>
              <a:t>Brand loyalty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Price relative to income</a:t>
            </a:r>
          </a:p>
          <a:p>
            <a:pPr lvl="1"/>
            <a:r>
              <a:rPr lang="en-US" dirty="0" smtClean="0"/>
              <a:t>What does this mean?</a:t>
            </a:r>
          </a:p>
          <a:p>
            <a:r>
              <a:rPr lang="en-US" dirty="0" smtClean="0"/>
              <a:t>Availability of substitutes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Luxury vs. necessity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Urgency of purchase</a:t>
            </a:r>
          </a:p>
          <a:p>
            <a:pPr lvl="1"/>
            <a:r>
              <a:rPr lang="en-US" dirty="0" smtClean="0"/>
              <a:t>Gasoline on a </a:t>
            </a:r>
            <a:r>
              <a:rPr lang="en-US" dirty="0" err="1" smtClean="0"/>
              <a:t>roadtrip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Pricing Policies</a:t>
            </a:r>
          </a:p>
          <a:p>
            <a:r>
              <a:rPr lang="en-US" dirty="0" smtClean="0"/>
              <a:t>Strategies in the Pricing Process</a:t>
            </a:r>
          </a:p>
          <a:p>
            <a:r>
              <a:rPr lang="en-US" dirty="0" smtClean="0"/>
              <a:t>Six Steps in Determining Price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Pricing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Pricing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Cost-Oriented Pricing</a:t>
            </a:r>
          </a:p>
          <a:p>
            <a:pPr lvl="1"/>
            <a:r>
              <a:rPr lang="en-US" dirty="0" smtClean="0"/>
              <a:t>Markup Pricing</a:t>
            </a:r>
          </a:p>
          <a:p>
            <a:pPr lvl="2"/>
            <a:r>
              <a:rPr lang="en-US" dirty="0" smtClean="0"/>
              <a:t>Usually in a percentage - - the difference between the price of an item and its cost</a:t>
            </a:r>
          </a:p>
          <a:p>
            <a:pPr lvl="1"/>
            <a:r>
              <a:rPr lang="en-US" dirty="0" smtClean="0"/>
              <a:t>Cost-plus Pricing</a:t>
            </a:r>
          </a:p>
          <a:p>
            <a:pPr lvl="2"/>
            <a:r>
              <a:rPr lang="en-US" dirty="0" smtClean="0"/>
              <a:t>All costs and expenses are calculated &amp; then the desired profit is added to arrive at a price.</a:t>
            </a:r>
          </a:p>
          <a:p>
            <a:pPr lvl="2"/>
            <a:r>
              <a:rPr lang="en-US" dirty="0" smtClean="0"/>
              <a:t>Example:  Car Wash</a:t>
            </a:r>
          </a:p>
          <a:p>
            <a:r>
              <a:rPr lang="en-US" dirty="0" smtClean="0"/>
              <a:t>Demand-Oriented Pricing</a:t>
            </a:r>
          </a:p>
          <a:p>
            <a:pPr lvl="1"/>
            <a:r>
              <a:rPr lang="en-US" dirty="0" smtClean="0"/>
              <a:t>What are consumers willing to pay for given goods &amp; services</a:t>
            </a:r>
          </a:p>
          <a:p>
            <a:pPr lvl="1"/>
            <a:r>
              <a:rPr lang="en-US" dirty="0" smtClean="0"/>
              <a:t>The higher the demand, the more a business can charge for a given good or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62200"/>
          </a:xfrm>
        </p:spPr>
        <p:txBody>
          <a:bodyPr/>
          <a:lstStyle/>
          <a:p>
            <a:r>
              <a:rPr lang="en-US" dirty="0" smtClean="0"/>
              <a:t>Competition-Oriented Pricing</a:t>
            </a:r>
          </a:p>
          <a:p>
            <a:pPr lvl="1"/>
            <a:r>
              <a:rPr lang="en-US" dirty="0" smtClean="0"/>
              <a:t>Price above competition</a:t>
            </a:r>
          </a:p>
          <a:p>
            <a:pPr lvl="1"/>
            <a:r>
              <a:rPr lang="en-US" dirty="0" smtClean="0"/>
              <a:t>Price below competition</a:t>
            </a:r>
          </a:p>
          <a:p>
            <a:pPr lvl="1"/>
            <a:r>
              <a:rPr lang="en-US" dirty="0" smtClean="0"/>
              <a:t>Price in line with competition (what’s the going rate?)</a:t>
            </a:r>
          </a:p>
          <a:p>
            <a:pPr lvl="1"/>
            <a:r>
              <a:rPr lang="en-US" dirty="0" smtClean="0"/>
              <a:t>Competitive-bid pricing.  Examples?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Pricing Policies </a:t>
            </a:r>
            <a:r>
              <a:rPr lang="en-US" sz="3200" dirty="0" smtClean="0"/>
              <a:t>–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Adjustment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Price Lining	</a:t>
            </a:r>
          </a:p>
          <a:p>
            <a:pPr lvl="1"/>
            <a:r>
              <a:rPr lang="en-US" dirty="0" smtClean="0"/>
              <a:t>A price range is set for specific groups.   </a:t>
            </a:r>
          </a:p>
          <a:p>
            <a:pPr lvl="2"/>
            <a:r>
              <a:rPr lang="en-US" dirty="0" smtClean="0"/>
              <a:t>Ex:  A store might set all it’s jeans at $25, $35, and $50</a:t>
            </a:r>
          </a:p>
          <a:p>
            <a:r>
              <a:rPr lang="en-US" dirty="0" smtClean="0"/>
              <a:t>Optional Product</a:t>
            </a:r>
          </a:p>
          <a:p>
            <a:pPr lvl="1"/>
            <a:r>
              <a:rPr lang="en-US" dirty="0" smtClean="0"/>
              <a:t>Prices for accessories added to the original product.  </a:t>
            </a:r>
          </a:p>
          <a:p>
            <a:pPr lvl="2"/>
            <a:r>
              <a:rPr lang="en-US" dirty="0" smtClean="0"/>
              <a:t>Ex:  Options for cars</a:t>
            </a:r>
          </a:p>
          <a:p>
            <a:r>
              <a:rPr lang="en-US" dirty="0" smtClean="0"/>
              <a:t>Captive Product</a:t>
            </a:r>
          </a:p>
          <a:p>
            <a:pPr lvl="1"/>
            <a:r>
              <a:rPr lang="en-US" dirty="0" smtClean="0"/>
              <a:t>The price for the main product is cheap, but supplies needed are expensive</a:t>
            </a:r>
          </a:p>
          <a:p>
            <a:pPr lvl="2"/>
            <a:r>
              <a:rPr lang="en-US" dirty="0" smtClean="0"/>
              <a:t>Ex:  Printers and printer cartridges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9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2453</TotalTime>
  <Words>661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Price Planning</vt:lpstr>
      <vt:lpstr>PowerPoint Presentation</vt:lpstr>
      <vt:lpstr>Factors involved in price planning</vt:lpstr>
      <vt:lpstr>Factors involved in price planning</vt:lpstr>
      <vt:lpstr>What determines demand elasticity?</vt:lpstr>
      <vt:lpstr>Pricing Strategies</vt:lpstr>
      <vt:lpstr>Basic Pricing Policies</vt:lpstr>
      <vt:lpstr>Basic Pricing Policies – cont.</vt:lpstr>
      <vt:lpstr>Price Adjustment Strategies</vt:lpstr>
      <vt:lpstr>Adjustment strategies cont…</vt:lpstr>
      <vt:lpstr>Adjustment Strategies cont …</vt:lpstr>
      <vt:lpstr>Adjustment strategies cont . . 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jbelisle</dc:creator>
  <cp:lastModifiedBy>jbelisle</cp:lastModifiedBy>
  <cp:revision>149</cp:revision>
  <cp:lastPrinted>2015-02-03T13:11:14Z</cp:lastPrinted>
  <dcterms:created xsi:type="dcterms:W3CDTF">2011-04-07T17:50:52Z</dcterms:created>
  <dcterms:modified xsi:type="dcterms:W3CDTF">2015-02-12T16:51:09Z</dcterms:modified>
</cp:coreProperties>
</file>