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AB8369-727A-45E4-B478-FD6378999A8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7723C8B-9D78-4C2F-9AF7-FFEFAA46F7BE}">
      <dgm:prSet/>
      <dgm:spPr/>
      <dgm:t>
        <a:bodyPr/>
        <a:lstStyle/>
        <a:p>
          <a:pPr rtl="0"/>
          <a:r>
            <a:rPr lang="en-US" smtClean="0"/>
            <a:t>Demand-based Pricing:	</a:t>
          </a:r>
          <a:endParaRPr lang="en-US"/>
        </a:p>
      </dgm:t>
    </dgm:pt>
    <dgm:pt modelId="{2AB0E44A-F555-43D1-9AB9-34A0B84C8933}" type="parTrans" cxnId="{988A6FB1-C848-4275-9A41-403C83C31D79}">
      <dgm:prSet/>
      <dgm:spPr/>
      <dgm:t>
        <a:bodyPr/>
        <a:lstStyle/>
        <a:p>
          <a:endParaRPr lang="en-US"/>
        </a:p>
      </dgm:t>
    </dgm:pt>
    <dgm:pt modelId="{2F2B8E05-457C-468E-BA71-741F2D080E3C}" type="sibTrans" cxnId="{988A6FB1-C848-4275-9A41-403C83C31D79}">
      <dgm:prSet/>
      <dgm:spPr/>
      <dgm:t>
        <a:bodyPr/>
        <a:lstStyle/>
        <a:p>
          <a:endParaRPr lang="en-US"/>
        </a:p>
      </dgm:t>
    </dgm:pt>
    <dgm:pt modelId="{8A0F2189-1A3B-4C38-8E13-E57AC3212C30}">
      <dgm:prSet/>
      <dgm:spPr/>
      <dgm:t>
        <a:bodyPr/>
        <a:lstStyle/>
        <a:p>
          <a:pPr rtl="0"/>
          <a:r>
            <a:rPr lang="en-US" dirty="0" smtClean="0"/>
            <a:t>Most useful when consumers think your product/service is unique</a:t>
          </a:r>
          <a:endParaRPr lang="en-US" dirty="0"/>
        </a:p>
      </dgm:t>
    </dgm:pt>
    <dgm:pt modelId="{42A33229-8509-4580-AE80-D5DD11257C8E}" type="parTrans" cxnId="{E343242F-44CC-4CD7-B398-992CD731697C}">
      <dgm:prSet/>
      <dgm:spPr/>
      <dgm:t>
        <a:bodyPr/>
        <a:lstStyle/>
        <a:p>
          <a:endParaRPr lang="en-US"/>
        </a:p>
      </dgm:t>
    </dgm:pt>
    <dgm:pt modelId="{305495E7-0899-4217-BF83-1513C8CAA4D8}" type="sibTrans" cxnId="{E343242F-44CC-4CD7-B398-992CD731697C}">
      <dgm:prSet/>
      <dgm:spPr/>
      <dgm:t>
        <a:bodyPr/>
        <a:lstStyle/>
        <a:p>
          <a:endParaRPr lang="en-US"/>
        </a:p>
      </dgm:t>
    </dgm:pt>
    <dgm:pt modelId="{C444377A-0340-4A5C-9A75-DF11345EA164}">
      <dgm:prSet/>
      <dgm:spPr/>
      <dgm:t>
        <a:bodyPr/>
        <a:lstStyle/>
        <a:p>
          <a:pPr rtl="0"/>
          <a:r>
            <a:rPr lang="en-US" smtClean="0"/>
            <a:t>A ‘one-of-kind’ item</a:t>
          </a:r>
          <a:endParaRPr lang="en-US"/>
        </a:p>
      </dgm:t>
    </dgm:pt>
    <dgm:pt modelId="{66C1CCBA-306D-4F03-9865-DE18BD2E04EE}" type="parTrans" cxnId="{73C79380-4E8B-493B-8548-BC3533FEA2EA}">
      <dgm:prSet/>
      <dgm:spPr/>
      <dgm:t>
        <a:bodyPr/>
        <a:lstStyle/>
        <a:p>
          <a:endParaRPr lang="en-US"/>
        </a:p>
      </dgm:t>
    </dgm:pt>
    <dgm:pt modelId="{6EE9F88C-1E32-42DB-93DC-618FFDDCDE17}" type="sibTrans" cxnId="{73C79380-4E8B-493B-8548-BC3533FEA2EA}">
      <dgm:prSet/>
      <dgm:spPr/>
      <dgm:t>
        <a:bodyPr/>
        <a:lstStyle/>
        <a:p>
          <a:endParaRPr lang="en-US"/>
        </a:p>
      </dgm:t>
    </dgm:pt>
    <dgm:pt modelId="{A7095DAC-3C2F-44F3-926C-243A23778390}">
      <dgm:prSet/>
      <dgm:spPr/>
      <dgm:t>
        <a:bodyPr/>
        <a:lstStyle/>
        <a:p>
          <a:pPr rtl="0"/>
          <a:r>
            <a:rPr lang="en-US" smtClean="0"/>
            <a:t>What are people willing to pay</a:t>
          </a:r>
          <a:endParaRPr lang="en-US"/>
        </a:p>
      </dgm:t>
    </dgm:pt>
    <dgm:pt modelId="{B787171F-CCAC-4810-A440-48D8D064BB1D}" type="parTrans" cxnId="{38A25BDD-3617-4162-BCAE-29B329369518}">
      <dgm:prSet/>
      <dgm:spPr/>
      <dgm:t>
        <a:bodyPr/>
        <a:lstStyle/>
        <a:p>
          <a:endParaRPr lang="en-US"/>
        </a:p>
      </dgm:t>
    </dgm:pt>
    <dgm:pt modelId="{653C73B1-69F3-4452-B2B5-ED6F8A7BBE00}" type="sibTrans" cxnId="{38A25BDD-3617-4162-BCAE-29B329369518}">
      <dgm:prSet/>
      <dgm:spPr/>
      <dgm:t>
        <a:bodyPr/>
        <a:lstStyle/>
        <a:p>
          <a:endParaRPr lang="en-US"/>
        </a:p>
      </dgm:t>
    </dgm:pt>
    <dgm:pt modelId="{58369C5B-6DCE-475A-86A5-B9480C05A504}">
      <dgm:prSet/>
      <dgm:spPr/>
      <dgm:t>
        <a:bodyPr/>
        <a:lstStyle/>
        <a:p>
          <a:pPr rtl="0"/>
          <a:r>
            <a:rPr lang="en-US" smtClean="0"/>
            <a:t>Competition-based Pricing:</a:t>
          </a:r>
          <a:endParaRPr lang="en-US"/>
        </a:p>
      </dgm:t>
    </dgm:pt>
    <dgm:pt modelId="{73A720E6-A4E4-4B39-A4D1-AC7FC8ADC40C}" type="parTrans" cxnId="{3CBF4598-9623-4A8D-BC98-1E2FDE4DE659}">
      <dgm:prSet/>
      <dgm:spPr/>
      <dgm:t>
        <a:bodyPr/>
        <a:lstStyle/>
        <a:p>
          <a:endParaRPr lang="en-US"/>
        </a:p>
      </dgm:t>
    </dgm:pt>
    <dgm:pt modelId="{6526F1DD-60BB-4BD4-A8ED-A65176D0D20E}" type="sibTrans" cxnId="{3CBF4598-9623-4A8D-BC98-1E2FDE4DE659}">
      <dgm:prSet/>
      <dgm:spPr/>
      <dgm:t>
        <a:bodyPr/>
        <a:lstStyle/>
        <a:p>
          <a:endParaRPr lang="en-US"/>
        </a:p>
      </dgm:t>
    </dgm:pt>
    <dgm:pt modelId="{8F08B147-C59C-42D2-980E-819B8EA612FC}">
      <dgm:prSet/>
      <dgm:spPr/>
      <dgm:t>
        <a:bodyPr/>
        <a:lstStyle/>
        <a:p>
          <a:pPr rtl="0"/>
          <a:r>
            <a:rPr lang="en-US" smtClean="0"/>
            <a:t>Determine competitor’s price then decide: lower, higher, in-line</a:t>
          </a:r>
          <a:endParaRPr lang="en-US"/>
        </a:p>
      </dgm:t>
    </dgm:pt>
    <dgm:pt modelId="{18CB7B22-3D3D-4C90-A6A5-DC96AE6DCA8C}" type="parTrans" cxnId="{C9E40B11-BD6B-4252-B5B2-059B9231AE19}">
      <dgm:prSet/>
      <dgm:spPr/>
      <dgm:t>
        <a:bodyPr/>
        <a:lstStyle/>
        <a:p>
          <a:endParaRPr lang="en-US"/>
        </a:p>
      </dgm:t>
    </dgm:pt>
    <dgm:pt modelId="{585F7149-FE7D-4F71-98E3-C5969F957DAD}" type="sibTrans" cxnId="{C9E40B11-BD6B-4252-B5B2-059B9231AE19}">
      <dgm:prSet/>
      <dgm:spPr/>
      <dgm:t>
        <a:bodyPr/>
        <a:lstStyle/>
        <a:p>
          <a:endParaRPr lang="en-US"/>
        </a:p>
      </dgm:t>
    </dgm:pt>
    <dgm:pt modelId="{B6A30107-3794-4F2E-8489-8CD9C6E47F8B}">
      <dgm:prSet/>
      <dgm:spPr/>
      <dgm:t>
        <a:bodyPr/>
        <a:lstStyle/>
        <a:p>
          <a:pPr rtl="0"/>
          <a:r>
            <a:rPr lang="en-US" smtClean="0"/>
            <a:t>Cost-based</a:t>
          </a:r>
          <a:endParaRPr lang="en-US"/>
        </a:p>
      </dgm:t>
    </dgm:pt>
    <dgm:pt modelId="{DECFFF26-D6C7-4826-AD55-6F72A00F8133}" type="parTrans" cxnId="{0B458745-BDDA-45BE-AB6D-E891E3743D81}">
      <dgm:prSet/>
      <dgm:spPr/>
      <dgm:t>
        <a:bodyPr/>
        <a:lstStyle/>
        <a:p>
          <a:endParaRPr lang="en-US"/>
        </a:p>
      </dgm:t>
    </dgm:pt>
    <dgm:pt modelId="{5CCCD262-C7A8-4D29-839E-36DC6D793607}" type="sibTrans" cxnId="{0B458745-BDDA-45BE-AB6D-E891E3743D81}">
      <dgm:prSet/>
      <dgm:spPr/>
      <dgm:t>
        <a:bodyPr/>
        <a:lstStyle/>
        <a:p>
          <a:endParaRPr lang="en-US"/>
        </a:p>
      </dgm:t>
    </dgm:pt>
    <dgm:pt modelId="{4B828EC1-F6A8-4D40-9907-E3AA67AA5B9C}">
      <dgm:prSet/>
      <dgm:spPr/>
      <dgm:t>
        <a:bodyPr/>
        <a:lstStyle/>
        <a:p>
          <a:pPr rtl="0"/>
          <a:r>
            <a:rPr lang="en-US" dirty="0" smtClean="0"/>
            <a:t>Based on the cost of product/service then decide amount of profit desired</a:t>
          </a:r>
          <a:endParaRPr lang="en-US" dirty="0"/>
        </a:p>
      </dgm:t>
    </dgm:pt>
    <dgm:pt modelId="{C5793FB6-2717-4C23-8926-87B7608203A5}" type="parTrans" cxnId="{9DD90963-3D67-4A1C-A1E0-AC2BC1505C60}">
      <dgm:prSet/>
      <dgm:spPr/>
      <dgm:t>
        <a:bodyPr/>
        <a:lstStyle/>
        <a:p>
          <a:endParaRPr lang="en-US"/>
        </a:p>
      </dgm:t>
    </dgm:pt>
    <dgm:pt modelId="{FCDE4E4A-67C6-48E8-A032-DC8E417ADB35}" type="sibTrans" cxnId="{9DD90963-3D67-4A1C-A1E0-AC2BC1505C60}">
      <dgm:prSet/>
      <dgm:spPr/>
      <dgm:t>
        <a:bodyPr/>
        <a:lstStyle/>
        <a:p>
          <a:endParaRPr lang="en-US"/>
        </a:p>
      </dgm:t>
    </dgm:pt>
    <dgm:pt modelId="{10189A4C-9F0F-4D35-BC94-9C28F3B9742D}" type="pres">
      <dgm:prSet presAssocID="{58AB8369-727A-45E4-B478-FD6378999A8C}" presName="Name0" presStyleCnt="0">
        <dgm:presLayoutVars>
          <dgm:dir/>
          <dgm:animLvl val="lvl"/>
          <dgm:resizeHandles val="exact"/>
        </dgm:presLayoutVars>
      </dgm:prSet>
      <dgm:spPr/>
    </dgm:pt>
    <dgm:pt modelId="{C73ADF21-EB68-41D5-B878-5403F41B8D43}" type="pres">
      <dgm:prSet presAssocID="{27723C8B-9D78-4C2F-9AF7-FFEFAA46F7BE}" presName="linNode" presStyleCnt="0"/>
      <dgm:spPr/>
    </dgm:pt>
    <dgm:pt modelId="{C85AD63D-E659-401E-99F3-46E9C3412C67}" type="pres">
      <dgm:prSet presAssocID="{27723C8B-9D78-4C2F-9AF7-FFEFAA46F7B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E281934-FCAD-450F-808A-CC6679CD431F}" type="pres">
      <dgm:prSet presAssocID="{27723C8B-9D78-4C2F-9AF7-FFEFAA46F7BE}" presName="descendantText" presStyleLbl="alignAccFollowNode1" presStyleIdx="0" presStyleCnt="3">
        <dgm:presLayoutVars>
          <dgm:bulletEnabled val="1"/>
        </dgm:presLayoutVars>
      </dgm:prSet>
      <dgm:spPr/>
    </dgm:pt>
    <dgm:pt modelId="{62880E01-9EB6-4A8E-8416-09D6B49F7F0E}" type="pres">
      <dgm:prSet presAssocID="{2F2B8E05-457C-468E-BA71-741F2D080E3C}" presName="sp" presStyleCnt="0"/>
      <dgm:spPr/>
    </dgm:pt>
    <dgm:pt modelId="{4E57A98B-D216-4BA9-AA9B-5AD4854423FE}" type="pres">
      <dgm:prSet presAssocID="{58369C5B-6DCE-475A-86A5-B9480C05A504}" presName="linNode" presStyleCnt="0"/>
      <dgm:spPr/>
    </dgm:pt>
    <dgm:pt modelId="{DC51EFF0-B0B8-4B99-9365-0682497ED1D3}" type="pres">
      <dgm:prSet presAssocID="{58369C5B-6DCE-475A-86A5-B9480C05A50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CAC942E-6C03-4EA5-8FA8-8DA37490F052}" type="pres">
      <dgm:prSet presAssocID="{58369C5B-6DCE-475A-86A5-B9480C05A504}" presName="descendantText" presStyleLbl="alignAccFollowNode1" presStyleIdx="1" presStyleCnt="3">
        <dgm:presLayoutVars>
          <dgm:bulletEnabled val="1"/>
        </dgm:presLayoutVars>
      </dgm:prSet>
      <dgm:spPr/>
    </dgm:pt>
    <dgm:pt modelId="{E8F12985-73DF-4F1F-B84E-7D26C07EF5CA}" type="pres">
      <dgm:prSet presAssocID="{6526F1DD-60BB-4BD4-A8ED-A65176D0D20E}" presName="sp" presStyleCnt="0"/>
      <dgm:spPr/>
    </dgm:pt>
    <dgm:pt modelId="{E0B67A8D-3E4B-4534-993E-A755C5EF894B}" type="pres">
      <dgm:prSet presAssocID="{B6A30107-3794-4F2E-8489-8CD9C6E47F8B}" presName="linNode" presStyleCnt="0"/>
      <dgm:spPr/>
    </dgm:pt>
    <dgm:pt modelId="{9D033B31-6C47-4D8A-94DE-5D8E957B1E95}" type="pres">
      <dgm:prSet presAssocID="{B6A30107-3794-4F2E-8489-8CD9C6E47F8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3CCC7CD-1849-4E2A-A1E3-A46425EBBFED}" type="pres">
      <dgm:prSet presAssocID="{B6A30107-3794-4F2E-8489-8CD9C6E47F8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B64F32C-216F-444E-BABB-DA8B2CB34615}" type="presOf" srcId="{8A0F2189-1A3B-4C38-8E13-E57AC3212C30}" destId="{0E281934-FCAD-450F-808A-CC6679CD431F}" srcOrd="0" destOrd="0" presId="urn:microsoft.com/office/officeart/2005/8/layout/vList5"/>
    <dgm:cxn modelId="{1848D01C-1E22-442D-BF6F-3D2031308066}" type="presOf" srcId="{B6A30107-3794-4F2E-8489-8CD9C6E47F8B}" destId="{9D033B31-6C47-4D8A-94DE-5D8E957B1E95}" srcOrd="0" destOrd="0" presId="urn:microsoft.com/office/officeart/2005/8/layout/vList5"/>
    <dgm:cxn modelId="{73C79380-4E8B-493B-8548-BC3533FEA2EA}" srcId="{27723C8B-9D78-4C2F-9AF7-FFEFAA46F7BE}" destId="{C444377A-0340-4A5C-9A75-DF11345EA164}" srcOrd="1" destOrd="0" parTransId="{66C1CCBA-306D-4F03-9865-DE18BD2E04EE}" sibTransId="{6EE9F88C-1E32-42DB-93DC-618FFDDCDE17}"/>
    <dgm:cxn modelId="{7AC9DF1C-6C64-4E13-9CEB-E98E7BEB0946}" type="presOf" srcId="{A7095DAC-3C2F-44F3-926C-243A23778390}" destId="{0E281934-FCAD-450F-808A-CC6679CD431F}" srcOrd="0" destOrd="2" presId="urn:microsoft.com/office/officeart/2005/8/layout/vList5"/>
    <dgm:cxn modelId="{45DF32A1-D02E-41B4-9E8B-6A0B5A9D9AC4}" type="presOf" srcId="{C444377A-0340-4A5C-9A75-DF11345EA164}" destId="{0E281934-FCAD-450F-808A-CC6679CD431F}" srcOrd="0" destOrd="1" presId="urn:microsoft.com/office/officeart/2005/8/layout/vList5"/>
    <dgm:cxn modelId="{F55AE388-BC68-4C52-BD2B-D2A234E33057}" type="presOf" srcId="{4B828EC1-F6A8-4D40-9907-E3AA67AA5B9C}" destId="{63CCC7CD-1849-4E2A-A1E3-A46425EBBFED}" srcOrd="0" destOrd="0" presId="urn:microsoft.com/office/officeart/2005/8/layout/vList5"/>
    <dgm:cxn modelId="{E343242F-44CC-4CD7-B398-992CD731697C}" srcId="{27723C8B-9D78-4C2F-9AF7-FFEFAA46F7BE}" destId="{8A0F2189-1A3B-4C38-8E13-E57AC3212C30}" srcOrd="0" destOrd="0" parTransId="{42A33229-8509-4580-AE80-D5DD11257C8E}" sibTransId="{305495E7-0899-4217-BF83-1513C8CAA4D8}"/>
    <dgm:cxn modelId="{988A6FB1-C848-4275-9A41-403C83C31D79}" srcId="{58AB8369-727A-45E4-B478-FD6378999A8C}" destId="{27723C8B-9D78-4C2F-9AF7-FFEFAA46F7BE}" srcOrd="0" destOrd="0" parTransId="{2AB0E44A-F555-43D1-9AB9-34A0B84C8933}" sibTransId="{2F2B8E05-457C-468E-BA71-741F2D080E3C}"/>
    <dgm:cxn modelId="{38A25BDD-3617-4162-BCAE-29B329369518}" srcId="{27723C8B-9D78-4C2F-9AF7-FFEFAA46F7BE}" destId="{A7095DAC-3C2F-44F3-926C-243A23778390}" srcOrd="2" destOrd="0" parTransId="{B787171F-CCAC-4810-A440-48D8D064BB1D}" sibTransId="{653C73B1-69F3-4452-B2B5-ED6F8A7BBE00}"/>
    <dgm:cxn modelId="{0B458745-BDDA-45BE-AB6D-E891E3743D81}" srcId="{58AB8369-727A-45E4-B478-FD6378999A8C}" destId="{B6A30107-3794-4F2E-8489-8CD9C6E47F8B}" srcOrd="2" destOrd="0" parTransId="{DECFFF26-D6C7-4826-AD55-6F72A00F8133}" sibTransId="{5CCCD262-C7A8-4D29-839E-36DC6D793607}"/>
    <dgm:cxn modelId="{C9E40B11-BD6B-4252-B5B2-059B9231AE19}" srcId="{58369C5B-6DCE-475A-86A5-B9480C05A504}" destId="{8F08B147-C59C-42D2-980E-819B8EA612FC}" srcOrd="0" destOrd="0" parTransId="{18CB7B22-3D3D-4C90-A6A5-DC96AE6DCA8C}" sibTransId="{585F7149-FE7D-4F71-98E3-C5969F957DAD}"/>
    <dgm:cxn modelId="{34EEE123-8160-4876-8D84-F33F0C452647}" type="presOf" srcId="{8F08B147-C59C-42D2-980E-819B8EA612FC}" destId="{8CAC942E-6C03-4EA5-8FA8-8DA37490F052}" srcOrd="0" destOrd="0" presId="urn:microsoft.com/office/officeart/2005/8/layout/vList5"/>
    <dgm:cxn modelId="{9DD90963-3D67-4A1C-A1E0-AC2BC1505C60}" srcId="{B6A30107-3794-4F2E-8489-8CD9C6E47F8B}" destId="{4B828EC1-F6A8-4D40-9907-E3AA67AA5B9C}" srcOrd="0" destOrd="0" parTransId="{C5793FB6-2717-4C23-8926-87B7608203A5}" sibTransId="{FCDE4E4A-67C6-48E8-A032-DC8E417ADB35}"/>
    <dgm:cxn modelId="{CF3C12CA-F318-482D-B9CD-8F09242FA052}" type="presOf" srcId="{27723C8B-9D78-4C2F-9AF7-FFEFAA46F7BE}" destId="{C85AD63D-E659-401E-99F3-46E9C3412C67}" srcOrd="0" destOrd="0" presId="urn:microsoft.com/office/officeart/2005/8/layout/vList5"/>
    <dgm:cxn modelId="{3CBF4598-9623-4A8D-BC98-1E2FDE4DE659}" srcId="{58AB8369-727A-45E4-B478-FD6378999A8C}" destId="{58369C5B-6DCE-475A-86A5-B9480C05A504}" srcOrd="1" destOrd="0" parTransId="{73A720E6-A4E4-4B39-A4D1-AC7FC8ADC40C}" sibTransId="{6526F1DD-60BB-4BD4-A8ED-A65176D0D20E}"/>
    <dgm:cxn modelId="{1B092BB2-3DD2-44A2-84E7-A34ACC02752B}" type="presOf" srcId="{58369C5B-6DCE-475A-86A5-B9480C05A504}" destId="{DC51EFF0-B0B8-4B99-9365-0682497ED1D3}" srcOrd="0" destOrd="0" presId="urn:microsoft.com/office/officeart/2005/8/layout/vList5"/>
    <dgm:cxn modelId="{636E9789-7D2A-44DC-8B08-55A7B9C80A8E}" type="presOf" srcId="{58AB8369-727A-45E4-B478-FD6378999A8C}" destId="{10189A4C-9F0F-4D35-BC94-9C28F3B9742D}" srcOrd="0" destOrd="0" presId="urn:microsoft.com/office/officeart/2005/8/layout/vList5"/>
    <dgm:cxn modelId="{0EDADE5A-3A14-41B6-88BE-44A382D5C4F0}" type="presParOf" srcId="{10189A4C-9F0F-4D35-BC94-9C28F3B9742D}" destId="{C73ADF21-EB68-41D5-B878-5403F41B8D43}" srcOrd="0" destOrd="0" presId="urn:microsoft.com/office/officeart/2005/8/layout/vList5"/>
    <dgm:cxn modelId="{77CF211A-2F9F-47C2-9010-D811F6197FEB}" type="presParOf" srcId="{C73ADF21-EB68-41D5-B878-5403F41B8D43}" destId="{C85AD63D-E659-401E-99F3-46E9C3412C67}" srcOrd="0" destOrd="0" presId="urn:microsoft.com/office/officeart/2005/8/layout/vList5"/>
    <dgm:cxn modelId="{DC1AE178-E569-47D2-A1BC-D47877D2B99F}" type="presParOf" srcId="{C73ADF21-EB68-41D5-B878-5403F41B8D43}" destId="{0E281934-FCAD-450F-808A-CC6679CD431F}" srcOrd="1" destOrd="0" presId="urn:microsoft.com/office/officeart/2005/8/layout/vList5"/>
    <dgm:cxn modelId="{21C2FCB7-A5C9-4EDB-9824-0AF8A1F7D482}" type="presParOf" srcId="{10189A4C-9F0F-4D35-BC94-9C28F3B9742D}" destId="{62880E01-9EB6-4A8E-8416-09D6B49F7F0E}" srcOrd="1" destOrd="0" presId="urn:microsoft.com/office/officeart/2005/8/layout/vList5"/>
    <dgm:cxn modelId="{798AAD42-200F-4A63-8B38-7AD651489197}" type="presParOf" srcId="{10189A4C-9F0F-4D35-BC94-9C28F3B9742D}" destId="{4E57A98B-D216-4BA9-AA9B-5AD4854423FE}" srcOrd="2" destOrd="0" presId="urn:microsoft.com/office/officeart/2005/8/layout/vList5"/>
    <dgm:cxn modelId="{3FD12ED1-83EE-4C3C-A6EC-32E9FCFD9026}" type="presParOf" srcId="{4E57A98B-D216-4BA9-AA9B-5AD4854423FE}" destId="{DC51EFF0-B0B8-4B99-9365-0682497ED1D3}" srcOrd="0" destOrd="0" presId="urn:microsoft.com/office/officeart/2005/8/layout/vList5"/>
    <dgm:cxn modelId="{211942C8-AAA7-4B1E-A9E5-0E539DCE5C11}" type="presParOf" srcId="{4E57A98B-D216-4BA9-AA9B-5AD4854423FE}" destId="{8CAC942E-6C03-4EA5-8FA8-8DA37490F052}" srcOrd="1" destOrd="0" presId="urn:microsoft.com/office/officeart/2005/8/layout/vList5"/>
    <dgm:cxn modelId="{873A92C6-FE97-4064-B938-F0D41F48FE36}" type="presParOf" srcId="{10189A4C-9F0F-4D35-BC94-9C28F3B9742D}" destId="{E8F12985-73DF-4F1F-B84E-7D26C07EF5CA}" srcOrd="3" destOrd="0" presId="urn:microsoft.com/office/officeart/2005/8/layout/vList5"/>
    <dgm:cxn modelId="{5F2E9C6E-A687-483D-AEF8-DB8E662501C2}" type="presParOf" srcId="{10189A4C-9F0F-4D35-BC94-9C28F3B9742D}" destId="{E0B67A8D-3E4B-4534-993E-A755C5EF894B}" srcOrd="4" destOrd="0" presId="urn:microsoft.com/office/officeart/2005/8/layout/vList5"/>
    <dgm:cxn modelId="{82510A84-2409-4166-8EF2-DC5141974D7B}" type="presParOf" srcId="{E0B67A8D-3E4B-4534-993E-A755C5EF894B}" destId="{9D033B31-6C47-4D8A-94DE-5D8E957B1E95}" srcOrd="0" destOrd="0" presId="urn:microsoft.com/office/officeart/2005/8/layout/vList5"/>
    <dgm:cxn modelId="{772A12D2-A105-43C1-8C94-719A6E954E05}" type="presParOf" srcId="{E0B67A8D-3E4B-4534-993E-A755C5EF894B}" destId="{63CCC7CD-1849-4E2A-A1E3-A46425EBBF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81934-FCAD-450F-808A-CC6679CD431F}">
      <dsp:nvSpPr>
        <dsp:cNvPr id="0" name=""/>
        <dsp:cNvSpPr/>
      </dsp:nvSpPr>
      <dsp:spPr>
        <a:xfrm rot="5400000">
          <a:off x="6319211" y="-2573252"/>
          <a:ext cx="1022712" cy="64287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Most useful when consumers think your product/service is unique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A ‘one-of-kind’ item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What are people willing to pay</a:t>
          </a:r>
          <a:endParaRPr lang="en-US" sz="1800" kern="1200"/>
        </a:p>
      </dsp:txBody>
      <dsp:txXfrm rot="-5400000">
        <a:off x="3616183" y="179701"/>
        <a:ext cx="6378844" cy="922862"/>
      </dsp:txXfrm>
    </dsp:sp>
    <dsp:sp modelId="{C85AD63D-E659-401E-99F3-46E9C3412C67}">
      <dsp:nvSpPr>
        <dsp:cNvPr id="0" name=""/>
        <dsp:cNvSpPr/>
      </dsp:nvSpPr>
      <dsp:spPr>
        <a:xfrm>
          <a:off x="0" y="1936"/>
          <a:ext cx="3616182" cy="1278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Demand-based Pricing:	</a:t>
          </a:r>
          <a:endParaRPr lang="en-US" sz="3800" kern="1200"/>
        </a:p>
      </dsp:txBody>
      <dsp:txXfrm>
        <a:off x="62406" y="64342"/>
        <a:ext cx="3491370" cy="1153578"/>
      </dsp:txXfrm>
    </dsp:sp>
    <dsp:sp modelId="{8CAC942E-6C03-4EA5-8FA8-8DA37490F052}">
      <dsp:nvSpPr>
        <dsp:cNvPr id="0" name=""/>
        <dsp:cNvSpPr/>
      </dsp:nvSpPr>
      <dsp:spPr>
        <a:xfrm rot="5400000">
          <a:off x="6319211" y="-1230943"/>
          <a:ext cx="1022712" cy="64287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Determine competitor’s price then decide: lower, higher, in-line</a:t>
          </a:r>
          <a:endParaRPr lang="en-US" sz="1800" kern="1200"/>
        </a:p>
      </dsp:txBody>
      <dsp:txXfrm rot="-5400000">
        <a:off x="3616183" y="1522010"/>
        <a:ext cx="6378844" cy="922862"/>
      </dsp:txXfrm>
    </dsp:sp>
    <dsp:sp modelId="{DC51EFF0-B0B8-4B99-9365-0682497ED1D3}">
      <dsp:nvSpPr>
        <dsp:cNvPr id="0" name=""/>
        <dsp:cNvSpPr/>
      </dsp:nvSpPr>
      <dsp:spPr>
        <a:xfrm>
          <a:off x="0" y="1344246"/>
          <a:ext cx="3616182" cy="1278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Competition-based Pricing:</a:t>
          </a:r>
          <a:endParaRPr lang="en-US" sz="3800" kern="1200"/>
        </a:p>
      </dsp:txBody>
      <dsp:txXfrm>
        <a:off x="62406" y="1406652"/>
        <a:ext cx="3491370" cy="1153578"/>
      </dsp:txXfrm>
    </dsp:sp>
    <dsp:sp modelId="{63CCC7CD-1849-4E2A-A1E3-A46425EBBFED}">
      <dsp:nvSpPr>
        <dsp:cNvPr id="0" name=""/>
        <dsp:cNvSpPr/>
      </dsp:nvSpPr>
      <dsp:spPr>
        <a:xfrm rot="5400000">
          <a:off x="6319211" y="111366"/>
          <a:ext cx="1022712" cy="64287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Based on the cost of product/service then decide amount of profit desired</a:t>
          </a:r>
          <a:endParaRPr lang="en-US" sz="1800" kern="1200" dirty="0"/>
        </a:p>
      </dsp:txBody>
      <dsp:txXfrm rot="-5400000">
        <a:off x="3616183" y="2864320"/>
        <a:ext cx="6378844" cy="922862"/>
      </dsp:txXfrm>
    </dsp:sp>
    <dsp:sp modelId="{9D033B31-6C47-4D8A-94DE-5D8E957B1E95}">
      <dsp:nvSpPr>
        <dsp:cNvPr id="0" name=""/>
        <dsp:cNvSpPr/>
      </dsp:nvSpPr>
      <dsp:spPr>
        <a:xfrm>
          <a:off x="0" y="2686556"/>
          <a:ext cx="3616182" cy="1278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Cost-based</a:t>
          </a:r>
          <a:endParaRPr lang="en-US" sz="3800" kern="1200"/>
        </a:p>
      </dsp:txBody>
      <dsp:txXfrm>
        <a:off x="62406" y="2748962"/>
        <a:ext cx="3491370" cy="115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rammarly.com/blog/wp-content/uploads/2014/02/red-price-ta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24" y="2203323"/>
            <a:ext cx="3438380" cy="264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05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pandasports.com/images/SoccerGo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756" y="806581"/>
            <a:ext cx="10192030" cy="4660620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696735" y="5277971"/>
            <a:ext cx="5728447" cy="7664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35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0"/>
            <a:r>
              <a:rPr lang="en-US" sz="3600" b="1" kern="10" dirty="0" smtClean="0">
                <a:ln/>
                <a:solidFill>
                  <a:schemeClr val="accent3"/>
                </a:solidFill>
                <a:latin typeface="Impact"/>
              </a:rPr>
              <a:t>Gaining Market Share</a:t>
            </a:r>
            <a:endParaRPr lang="en-US" sz="3600" b="1" kern="10" dirty="0">
              <a:ln/>
              <a:solidFill>
                <a:schemeClr val="accent3"/>
              </a:solidFill>
              <a:latin typeface="Impac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2764" y="323376"/>
            <a:ext cx="368241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Pricing Goals</a:t>
            </a: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 rot="19809255">
            <a:off x="680424" y="2753650"/>
            <a:ext cx="5728447" cy="7664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35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0"/>
            <a:r>
              <a:rPr lang="en-US" sz="3600" b="1" kern="10" dirty="0" smtClean="0">
                <a:ln/>
                <a:solidFill>
                  <a:schemeClr val="accent3"/>
                </a:solidFill>
                <a:latin typeface="Impact"/>
              </a:rPr>
              <a:t>Build or Maintain Image</a:t>
            </a:r>
            <a:endParaRPr lang="en-US" sz="3600" b="1" kern="10" dirty="0">
              <a:ln/>
              <a:solidFill>
                <a:schemeClr val="accent3"/>
              </a:solidFill>
              <a:latin typeface="Impact"/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4993339" y="4244451"/>
            <a:ext cx="5728447" cy="7664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35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0"/>
            <a:r>
              <a:rPr lang="en-US" sz="3600" b="1" kern="10" dirty="0" smtClean="0">
                <a:ln/>
                <a:solidFill>
                  <a:schemeClr val="accent3"/>
                </a:solidFill>
                <a:latin typeface="Impact"/>
              </a:rPr>
              <a:t>Increase Sales/Volume</a:t>
            </a:r>
            <a:endParaRPr lang="en-US" sz="3600" b="1" kern="10" dirty="0">
              <a:ln/>
              <a:solidFill>
                <a:schemeClr val="accent3"/>
              </a:solidFill>
              <a:latin typeface="Impact"/>
            </a:endParaRPr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 rot="692014">
            <a:off x="5784895" y="2947661"/>
            <a:ext cx="5728447" cy="7664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35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0"/>
            <a:r>
              <a:rPr lang="en-US" sz="3600" b="1" kern="10" dirty="0" smtClean="0">
                <a:ln/>
                <a:solidFill>
                  <a:schemeClr val="accent3"/>
                </a:solidFill>
                <a:latin typeface="Impact"/>
              </a:rPr>
              <a:t>Maximize Profits</a:t>
            </a:r>
            <a:endParaRPr lang="en-US" sz="3600" b="1" kern="10" dirty="0">
              <a:ln/>
              <a:solidFill>
                <a:schemeClr val="accent3"/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30960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647322"/>
              </p:ext>
            </p:extLst>
          </p:nvPr>
        </p:nvGraphicFramePr>
        <p:xfrm>
          <a:off x="1075766" y="2097740"/>
          <a:ext cx="10044952" cy="396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60059" y="1062965"/>
            <a:ext cx="55835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Pricing Strategies</a:t>
            </a: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08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65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Aharoni</vt:lpstr>
      <vt:lpstr>Arial</vt:lpstr>
      <vt:lpstr>Garamond</vt:lpstr>
      <vt:lpstr>Impact</vt:lpstr>
      <vt:lpstr>Organic</vt:lpstr>
      <vt:lpstr>PowerPoint Presentation</vt:lpstr>
      <vt:lpstr>PowerPoint Presentation</vt:lpstr>
      <vt:lpstr>PowerPoint Presentation</vt:lpstr>
    </vt:vector>
  </TitlesOfParts>
  <Company>City of Marlborough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Pricing</dc:title>
  <dc:creator>Jennifer Belisle</dc:creator>
  <cp:lastModifiedBy>Jennifer Belisle</cp:lastModifiedBy>
  <cp:revision>3</cp:revision>
  <dcterms:created xsi:type="dcterms:W3CDTF">2015-11-23T16:25:32Z</dcterms:created>
  <dcterms:modified xsi:type="dcterms:W3CDTF">2015-11-23T16:40:07Z</dcterms:modified>
</cp:coreProperties>
</file>