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4"/>
  </p:handoutMasterIdLst>
  <p:sldIdLst>
    <p:sldId id="256" r:id="rId2"/>
    <p:sldId id="258" r:id="rId3"/>
    <p:sldId id="260" r:id="rId4"/>
    <p:sldId id="264" r:id="rId5"/>
    <p:sldId id="257" r:id="rId6"/>
    <p:sldId id="267" r:id="rId7"/>
    <p:sldId id="265" r:id="rId8"/>
    <p:sldId id="261" r:id="rId9"/>
    <p:sldId id="268" r:id="rId10"/>
    <p:sldId id="262" r:id="rId11"/>
    <p:sldId id="263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23B6F-F830-4798-9ABD-E1CF05698FD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F7798-D7B8-41AE-AC96-9708980D5D41}">
      <dgm:prSet phldrT="[Text]"/>
      <dgm:spPr/>
      <dgm:t>
        <a:bodyPr/>
        <a:lstStyle/>
        <a:p>
          <a:r>
            <a:rPr lang="en-US" dirty="0" smtClean="0"/>
            <a:t>Consumer:  FTA protects consumers from deceptive actions/false representations</a:t>
          </a:r>
          <a:endParaRPr lang="en-US" dirty="0"/>
        </a:p>
      </dgm:t>
    </dgm:pt>
    <dgm:pt modelId="{76538295-D651-4AC8-AA58-3AC006C02F59}" type="parTrans" cxnId="{56FF7D02-3158-4A71-9747-652C2B176497}">
      <dgm:prSet/>
      <dgm:spPr/>
      <dgm:t>
        <a:bodyPr/>
        <a:lstStyle/>
        <a:p>
          <a:endParaRPr lang="en-US"/>
        </a:p>
      </dgm:t>
    </dgm:pt>
    <dgm:pt modelId="{EB3F21A6-801C-4598-8940-556824E41E49}" type="sibTrans" cxnId="{56FF7D02-3158-4A71-9747-652C2B176497}">
      <dgm:prSet/>
      <dgm:spPr/>
      <dgm:t>
        <a:bodyPr/>
        <a:lstStyle/>
        <a:p>
          <a:endParaRPr lang="en-US"/>
        </a:p>
      </dgm:t>
    </dgm:pt>
    <dgm:pt modelId="{8B6082A9-1B86-4159-89D8-0100CF04EA29}">
      <dgm:prSet phldrT="[Text]"/>
      <dgm:spPr/>
      <dgm:t>
        <a:bodyPr/>
        <a:lstStyle/>
        <a:p>
          <a:r>
            <a:rPr lang="en-US" dirty="0" smtClean="0"/>
            <a:t>employment: holiday time, in wage, employment relations act for employees </a:t>
          </a:r>
          <a:endParaRPr lang="en-US" dirty="0"/>
        </a:p>
      </dgm:t>
    </dgm:pt>
    <dgm:pt modelId="{1B80A840-240E-4DAC-9C54-F36F08BB2249}" type="parTrans" cxnId="{EA176DA7-9D52-4FED-B6FA-B25973CBD0EA}">
      <dgm:prSet/>
      <dgm:spPr/>
      <dgm:t>
        <a:bodyPr/>
        <a:lstStyle/>
        <a:p>
          <a:endParaRPr lang="en-US"/>
        </a:p>
      </dgm:t>
    </dgm:pt>
    <dgm:pt modelId="{739B4A30-8B16-4C78-A8D9-31E1682042B2}" type="sibTrans" cxnId="{EA176DA7-9D52-4FED-B6FA-B25973CBD0EA}">
      <dgm:prSet/>
      <dgm:spPr/>
      <dgm:t>
        <a:bodyPr/>
        <a:lstStyle/>
        <a:p>
          <a:endParaRPr lang="en-US"/>
        </a:p>
      </dgm:t>
    </dgm:pt>
    <dgm:pt modelId="{BC24D560-D1DD-4AD3-BB6C-6A2A74918021}">
      <dgm:prSet phldrT="[Text]"/>
      <dgm:spPr/>
      <dgm:t>
        <a:bodyPr/>
        <a:lstStyle/>
        <a:p>
          <a:r>
            <a:rPr lang="en-US" dirty="0" smtClean="0"/>
            <a:t>Health/safety: emergency planning, identify/remove hazards </a:t>
          </a:r>
          <a:endParaRPr lang="en-US" dirty="0"/>
        </a:p>
      </dgm:t>
    </dgm:pt>
    <dgm:pt modelId="{EBF93E93-3284-4DAA-A825-C4233287892D}" type="parTrans" cxnId="{F437695E-6158-45EE-8C22-5EE0204EFDFB}">
      <dgm:prSet/>
      <dgm:spPr/>
      <dgm:t>
        <a:bodyPr/>
        <a:lstStyle/>
        <a:p>
          <a:endParaRPr lang="en-US"/>
        </a:p>
      </dgm:t>
    </dgm:pt>
    <dgm:pt modelId="{690683DA-7E23-4330-820B-61D353D7CCD5}" type="sibTrans" cxnId="{F437695E-6158-45EE-8C22-5EE0204EFDFB}">
      <dgm:prSet/>
      <dgm:spPr/>
      <dgm:t>
        <a:bodyPr/>
        <a:lstStyle/>
        <a:p>
          <a:endParaRPr lang="en-US"/>
        </a:p>
      </dgm:t>
    </dgm:pt>
    <dgm:pt modelId="{548480A1-1012-455A-A66C-CA3426418278}">
      <dgm:prSet phldrT="[Text]" phldr="1"/>
      <dgm:spPr/>
      <dgm:t>
        <a:bodyPr/>
        <a:lstStyle/>
        <a:p>
          <a:endParaRPr lang="en-US"/>
        </a:p>
      </dgm:t>
    </dgm:pt>
    <dgm:pt modelId="{9D7AA8C6-5BC8-4633-A6C2-4550CE7C1956}" type="parTrans" cxnId="{FEDD7117-1642-4802-B487-50F86B7E837F}">
      <dgm:prSet/>
      <dgm:spPr/>
      <dgm:t>
        <a:bodyPr/>
        <a:lstStyle/>
        <a:p>
          <a:endParaRPr lang="en-US"/>
        </a:p>
      </dgm:t>
    </dgm:pt>
    <dgm:pt modelId="{C77E555C-3310-4C4B-BE4A-E5553A0720A6}" type="sibTrans" cxnId="{FEDD7117-1642-4802-B487-50F86B7E837F}">
      <dgm:prSet/>
      <dgm:spPr/>
      <dgm:t>
        <a:bodyPr/>
        <a:lstStyle/>
        <a:p>
          <a:endParaRPr lang="en-US"/>
        </a:p>
      </dgm:t>
    </dgm:pt>
    <dgm:pt modelId="{D4028E69-6D16-4F6E-B865-9775ACC55A08}">
      <dgm:prSet phldrT="[Text]"/>
      <dgm:spPr/>
      <dgm:t>
        <a:bodyPr/>
        <a:lstStyle/>
        <a:p>
          <a:r>
            <a:rPr lang="en-US" dirty="0" smtClean="0"/>
            <a:t>Competition: prohibits contracts or arrangements by firms that could lead to a substantial lessening of competition </a:t>
          </a:r>
        </a:p>
      </dgm:t>
    </dgm:pt>
    <dgm:pt modelId="{21040F29-3EE0-416A-BF31-548DFFBBDC50}" type="parTrans" cxnId="{3980DF6F-D4BC-4B85-8651-2D74C572E148}">
      <dgm:prSet/>
      <dgm:spPr/>
      <dgm:t>
        <a:bodyPr/>
        <a:lstStyle/>
        <a:p>
          <a:endParaRPr lang="en-US"/>
        </a:p>
      </dgm:t>
    </dgm:pt>
    <dgm:pt modelId="{836210C8-D8CC-4B26-B37C-6CA7A5BD508F}" type="sibTrans" cxnId="{3980DF6F-D4BC-4B85-8651-2D74C572E148}">
      <dgm:prSet/>
      <dgm:spPr/>
      <dgm:t>
        <a:bodyPr/>
        <a:lstStyle/>
        <a:p>
          <a:endParaRPr lang="en-US"/>
        </a:p>
      </dgm:t>
    </dgm:pt>
    <dgm:pt modelId="{9DFE0D3E-5738-4E6C-997E-51DC5413193F}" type="pres">
      <dgm:prSet presAssocID="{4FC23B6F-F830-4798-9ABD-E1CF05698F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EC130-095D-485F-B8F9-97396E831294}" type="pres">
      <dgm:prSet presAssocID="{4FC23B6F-F830-4798-9ABD-E1CF05698FD2}" presName="axisShape" presStyleLbl="bgShp" presStyleIdx="0" presStyleCnt="1" custAng="0" custScaleX="154893"/>
      <dgm:spPr/>
    </dgm:pt>
    <dgm:pt modelId="{23978DD2-5B49-4D42-82EB-0330C682960E}" type="pres">
      <dgm:prSet presAssocID="{4FC23B6F-F830-4798-9ABD-E1CF05698FD2}" presName="rect1" presStyleLbl="node1" presStyleIdx="0" presStyleCnt="4" custScaleX="153600" custScaleY="94846" custLinFactNeighborX="-3012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83E6E-BD26-40F4-8C0A-C2868400F7F9}" type="pres">
      <dgm:prSet presAssocID="{4FC23B6F-F830-4798-9ABD-E1CF05698FD2}" presName="rect2" presStyleLbl="node1" presStyleIdx="1" presStyleCnt="4" custScaleX="155152" custScaleY="94846" custLinFactNeighborX="3012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4800A-F8BC-49F4-B38E-F9DAA1911C8C}" type="pres">
      <dgm:prSet presAssocID="{4FC23B6F-F830-4798-9ABD-E1CF05698FD2}" presName="rect3" presStyleLbl="node1" presStyleIdx="2" presStyleCnt="4" custScaleX="161132" custScaleY="114458" custLinFactNeighborX="-26357" custLinFactNeighborY="5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08BB3-AA47-42D1-A956-305F67166A46}" type="pres">
      <dgm:prSet presAssocID="{4FC23B6F-F830-4798-9ABD-E1CF05698FD2}" presName="rect4" presStyleLbl="node1" presStyleIdx="3" presStyleCnt="4" custScaleX="160245" custScaleY="115061" custLinFactNeighborX="30566" custLinFactNeighborY="3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7695E-6158-45EE-8C22-5EE0204EFDFB}" srcId="{4FC23B6F-F830-4798-9ABD-E1CF05698FD2}" destId="{BC24D560-D1DD-4AD3-BB6C-6A2A74918021}" srcOrd="3" destOrd="0" parTransId="{EBF93E93-3284-4DAA-A825-C4233287892D}" sibTransId="{690683DA-7E23-4330-820B-61D353D7CCD5}"/>
    <dgm:cxn modelId="{565573FA-7041-462C-977B-862E8BD2E8F3}" type="presOf" srcId="{4B5F7798-D7B8-41AE-AC96-9708980D5D41}" destId="{23978DD2-5B49-4D42-82EB-0330C682960E}" srcOrd="0" destOrd="0" presId="urn:microsoft.com/office/officeart/2005/8/layout/matrix2"/>
    <dgm:cxn modelId="{17F4FF50-F6BF-4873-B862-F6CA2549598D}" type="presOf" srcId="{BC24D560-D1DD-4AD3-BB6C-6A2A74918021}" destId="{D4808BB3-AA47-42D1-A956-305F67166A46}" srcOrd="0" destOrd="0" presId="urn:microsoft.com/office/officeart/2005/8/layout/matrix2"/>
    <dgm:cxn modelId="{EA176DA7-9D52-4FED-B6FA-B25973CBD0EA}" srcId="{4FC23B6F-F830-4798-9ABD-E1CF05698FD2}" destId="{8B6082A9-1B86-4159-89D8-0100CF04EA29}" srcOrd="2" destOrd="0" parTransId="{1B80A840-240E-4DAC-9C54-F36F08BB2249}" sibTransId="{739B4A30-8B16-4C78-A8D9-31E1682042B2}"/>
    <dgm:cxn modelId="{3980DF6F-D4BC-4B85-8651-2D74C572E148}" srcId="{4FC23B6F-F830-4798-9ABD-E1CF05698FD2}" destId="{D4028E69-6D16-4F6E-B865-9775ACC55A08}" srcOrd="1" destOrd="0" parTransId="{21040F29-3EE0-416A-BF31-548DFFBBDC50}" sibTransId="{836210C8-D8CC-4B26-B37C-6CA7A5BD508F}"/>
    <dgm:cxn modelId="{FEDD7117-1642-4802-B487-50F86B7E837F}" srcId="{4FC23B6F-F830-4798-9ABD-E1CF05698FD2}" destId="{548480A1-1012-455A-A66C-CA3426418278}" srcOrd="4" destOrd="0" parTransId="{9D7AA8C6-5BC8-4633-A6C2-4550CE7C1956}" sibTransId="{C77E555C-3310-4C4B-BE4A-E5553A0720A6}"/>
    <dgm:cxn modelId="{76179E4F-798A-42ED-BACA-95071996D0D0}" type="presOf" srcId="{D4028E69-6D16-4F6E-B865-9775ACC55A08}" destId="{0DB83E6E-BD26-40F4-8C0A-C2868400F7F9}" srcOrd="0" destOrd="0" presId="urn:microsoft.com/office/officeart/2005/8/layout/matrix2"/>
    <dgm:cxn modelId="{A8B3505E-7F67-4309-A28E-BB2E5439703E}" type="presOf" srcId="{4FC23B6F-F830-4798-9ABD-E1CF05698FD2}" destId="{9DFE0D3E-5738-4E6C-997E-51DC5413193F}" srcOrd="0" destOrd="0" presId="urn:microsoft.com/office/officeart/2005/8/layout/matrix2"/>
    <dgm:cxn modelId="{C4715144-8049-4727-8871-20BED3EE261C}" type="presOf" srcId="{8B6082A9-1B86-4159-89D8-0100CF04EA29}" destId="{1E04800A-F8BC-49F4-B38E-F9DAA1911C8C}" srcOrd="0" destOrd="0" presId="urn:microsoft.com/office/officeart/2005/8/layout/matrix2"/>
    <dgm:cxn modelId="{56FF7D02-3158-4A71-9747-652C2B176497}" srcId="{4FC23B6F-F830-4798-9ABD-E1CF05698FD2}" destId="{4B5F7798-D7B8-41AE-AC96-9708980D5D41}" srcOrd="0" destOrd="0" parTransId="{76538295-D651-4AC8-AA58-3AC006C02F59}" sibTransId="{EB3F21A6-801C-4598-8940-556824E41E49}"/>
    <dgm:cxn modelId="{B20D0206-A110-4C94-8002-60357E46E528}" type="presParOf" srcId="{9DFE0D3E-5738-4E6C-997E-51DC5413193F}" destId="{589EC130-095D-485F-B8F9-97396E831294}" srcOrd="0" destOrd="0" presId="urn:microsoft.com/office/officeart/2005/8/layout/matrix2"/>
    <dgm:cxn modelId="{9405D6B8-CEA4-4B47-B16A-0B35190D21DB}" type="presParOf" srcId="{9DFE0D3E-5738-4E6C-997E-51DC5413193F}" destId="{23978DD2-5B49-4D42-82EB-0330C682960E}" srcOrd="1" destOrd="0" presId="urn:microsoft.com/office/officeart/2005/8/layout/matrix2"/>
    <dgm:cxn modelId="{C4521B2A-4A4E-41BD-AAE4-926B206214CC}" type="presParOf" srcId="{9DFE0D3E-5738-4E6C-997E-51DC5413193F}" destId="{0DB83E6E-BD26-40F4-8C0A-C2868400F7F9}" srcOrd="2" destOrd="0" presId="urn:microsoft.com/office/officeart/2005/8/layout/matrix2"/>
    <dgm:cxn modelId="{485E4D89-DF7E-4546-9334-09324A17E8A9}" type="presParOf" srcId="{9DFE0D3E-5738-4E6C-997E-51DC5413193F}" destId="{1E04800A-F8BC-49F4-B38E-F9DAA1911C8C}" srcOrd="3" destOrd="0" presId="urn:microsoft.com/office/officeart/2005/8/layout/matrix2"/>
    <dgm:cxn modelId="{3AFD8BBA-656A-4DD4-9189-AC363A142A63}" type="presParOf" srcId="{9DFE0D3E-5738-4E6C-997E-51DC5413193F}" destId="{D4808BB3-AA47-42D1-A956-305F67166A4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EC130-095D-485F-B8F9-97396E831294}">
      <dsp:nvSpPr>
        <dsp:cNvPr id="0" name=""/>
        <dsp:cNvSpPr/>
      </dsp:nvSpPr>
      <dsp:spPr>
        <a:xfrm>
          <a:off x="196500" y="0"/>
          <a:ext cx="7836599" cy="50593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78DD2-5B49-4D42-82EB-0330C682960E}">
      <dsp:nvSpPr>
        <dsp:cNvPr id="0" name=""/>
        <dsp:cNvSpPr/>
      </dsp:nvSpPr>
      <dsp:spPr>
        <a:xfrm>
          <a:off x="762000" y="381010"/>
          <a:ext cx="3108472" cy="191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Consumer:  FTA protects consumers from deceptive actions/false representations</a:t>
          </a:r>
          <a:endParaRPr lang="en-US" sz="1700" kern="1200" dirty="0"/>
        </a:p>
      </dsp:txBody>
      <dsp:txXfrm>
        <a:off x="855699" y="474709"/>
        <a:ext cx="2921074" cy="1732043"/>
      </dsp:txXfrm>
    </dsp:sp>
    <dsp:sp modelId="{0DB83E6E-BD26-40F4-8C0A-C2868400F7F9}">
      <dsp:nvSpPr>
        <dsp:cNvPr id="0" name=""/>
        <dsp:cNvSpPr/>
      </dsp:nvSpPr>
      <dsp:spPr>
        <a:xfrm>
          <a:off x="4343402" y="381010"/>
          <a:ext cx="3139881" cy="191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Competition: prohibits contracts or arrangements by firms that could lead to a substantial lessening of competition </a:t>
          </a:r>
        </a:p>
      </dsp:txBody>
      <dsp:txXfrm>
        <a:off x="4437101" y="474709"/>
        <a:ext cx="2952483" cy="1732043"/>
      </dsp:txXfrm>
    </dsp:sp>
    <dsp:sp modelId="{1E04800A-F8BC-49F4-B38E-F9DAA1911C8C}">
      <dsp:nvSpPr>
        <dsp:cNvPr id="0" name=""/>
        <dsp:cNvSpPr/>
      </dsp:nvSpPr>
      <dsp:spPr>
        <a:xfrm>
          <a:off x="762000" y="2666992"/>
          <a:ext cx="3260901" cy="2316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employment: holiday time, in wage, employment relations act for employees </a:t>
          </a:r>
          <a:endParaRPr lang="en-US" sz="1700" kern="1200" dirty="0"/>
        </a:p>
      </dsp:txBody>
      <dsp:txXfrm>
        <a:off x="875074" y="2780066"/>
        <a:ext cx="3034753" cy="2090190"/>
      </dsp:txXfrm>
    </dsp:sp>
    <dsp:sp modelId="{D4808BB3-AA47-42D1-A956-305F67166A46}">
      <dsp:nvSpPr>
        <dsp:cNvPr id="0" name=""/>
        <dsp:cNvSpPr/>
      </dsp:nvSpPr>
      <dsp:spPr>
        <a:xfrm>
          <a:off x="4300853" y="2624463"/>
          <a:ext cx="3242950" cy="232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Health/safety: emergency planning, identify/remove hazards </a:t>
          </a:r>
          <a:endParaRPr lang="en-US" sz="1700" kern="1200" dirty="0"/>
        </a:p>
      </dsp:txBody>
      <dsp:txXfrm>
        <a:off x="4414523" y="2738133"/>
        <a:ext cx="3015610" cy="210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13DF69-D50C-4495-BFB8-57877329EAB2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58C3E6-752E-44C8-888D-1D0A3412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5D0713-4D8B-4F6C-8162-858DA24AAE7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96FE28-F247-48B0-BAB1-ABA368012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wfs/newzealand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Ocean-Water Filtration System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New Zealand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8936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Emily Silverman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743200"/>
            <a:ext cx="3714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5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153">
            <a:off x="684853" y="4688971"/>
            <a:ext cx="3217361" cy="152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Marketing Strategy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257">
            <a:off x="5361722" y="4364481"/>
            <a:ext cx="3116066" cy="154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85900"/>
            <a:ext cx="8229600" cy="4800600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sz="3600" b="1" dirty="0" smtClean="0"/>
              <a:t>Place:</a:t>
            </a:r>
            <a:r>
              <a:rPr lang="en-US" dirty="0" smtClean="0"/>
              <a:t> New Zealand/ South Pacific Ocean </a:t>
            </a:r>
          </a:p>
          <a:p>
            <a:endParaRPr lang="en-US" dirty="0" smtClean="0"/>
          </a:p>
          <a:p>
            <a:r>
              <a:rPr lang="en-US" sz="3600" b="1" dirty="0" smtClean="0"/>
              <a:t>Price: </a:t>
            </a:r>
            <a:r>
              <a:rPr lang="en-US" dirty="0" smtClean="0"/>
              <a:t>negotiate with government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577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Marketing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777317" cy="350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Promotion: </a:t>
            </a:r>
          </a:p>
          <a:p>
            <a:r>
              <a:rPr lang="en-US" dirty="0" smtClean="0"/>
              <a:t>Face-to-face conferences/speeches to general public </a:t>
            </a:r>
          </a:p>
          <a:p>
            <a:r>
              <a:rPr lang="en-US" dirty="0" smtClean="0"/>
              <a:t>Emphasize health/environmental benefits </a:t>
            </a:r>
          </a:p>
          <a:p>
            <a:r>
              <a:rPr lang="en-US" dirty="0" smtClean="0"/>
              <a:t>Face-to-face meetings with Prime Minister and other governmental officials </a:t>
            </a:r>
          </a:p>
          <a:p>
            <a:r>
              <a:rPr lang="en-US" dirty="0" smtClean="0"/>
              <a:t>Website </a:t>
            </a:r>
            <a:r>
              <a:rPr lang="en-US" dirty="0" smtClean="0">
                <a:hlinkClick r:id="rId2"/>
              </a:rPr>
              <a:t>www.owfs/newzealand.com</a:t>
            </a:r>
            <a:endParaRPr lang="en-US" dirty="0" smtClean="0"/>
          </a:p>
          <a:p>
            <a:r>
              <a:rPr lang="en-US" dirty="0" smtClean="0"/>
              <a:t>Twitter page @</a:t>
            </a:r>
            <a:r>
              <a:rPr lang="en-US" dirty="0" err="1" smtClean="0"/>
              <a:t>owfs</a:t>
            </a:r>
            <a:r>
              <a:rPr lang="en-US" dirty="0" smtClean="0"/>
              <a:t>/NZ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8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27582"/>
            <a:ext cx="8229600" cy="4525963"/>
          </a:xfrm>
        </p:spPr>
        <p:txBody>
          <a:bodyPr/>
          <a:lstStyle/>
          <a:p>
            <a:r>
              <a:rPr lang="en-US" dirty="0" smtClean="0"/>
              <a:t>The Ocean-Water Filtration System </a:t>
            </a:r>
          </a:p>
          <a:p>
            <a:r>
              <a:rPr lang="en-US" dirty="0" smtClean="0"/>
              <a:t>Sold to the New Zealand government </a:t>
            </a:r>
          </a:p>
          <a:p>
            <a:r>
              <a:rPr lang="en-US" dirty="0" smtClean="0"/>
              <a:t>Promoted with globalization </a:t>
            </a:r>
          </a:p>
          <a:p>
            <a:r>
              <a:rPr lang="en-US" dirty="0" smtClean="0"/>
              <a:t>Used to stop pollution, benefit the people’s health and protect wildlife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4" y="37338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75360" y="4447309"/>
            <a:ext cx="140624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0" y="3886200"/>
            <a:ext cx="3283527" cy="21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777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/>
          <a:lstStyle/>
          <a:p>
            <a:r>
              <a:rPr lang="en-US" dirty="0" smtClean="0"/>
              <a:t>Geography/Environment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810000" cy="5378044"/>
          </a:xfrm>
        </p:spPr>
        <p:txBody>
          <a:bodyPr>
            <a:normAutofit/>
          </a:bodyPr>
          <a:lstStyle/>
          <a:p>
            <a:r>
              <a:rPr lang="en-US" dirty="0" smtClean="0"/>
              <a:t>Island country (considered part of Australia)</a:t>
            </a:r>
          </a:p>
          <a:p>
            <a:r>
              <a:rPr lang="en-US" dirty="0" smtClean="0"/>
              <a:t>Natural resources include a lot of fish</a:t>
            </a:r>
          </a:p>
          <a:p>
            <a:r>
              <a:rPr lang="en-US" dirty="0" smtClean="0"/>
              <a:t>New Zealand Environmental Protection Authority (NZEPA) </a:t>
            </a:r>
          </a:p>
          <a:p>
            <a:r>
              <a:rPr lang="en-US" dirty="0" smtClean="0"/>
              <a:t>Major concern: ocean pollution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6154"/>
            <a:ext cx="4898501" cy="380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20685796">
            <a:off x="4650805" y="4490194"/>
            <a:ext cx="2479031" cy="151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94" y="20782"/>
            <a:ext cx="7024744" cy="1143000"/>
          </a:xfrm>
        </p:spPr>
        <p:txBody>
          <a:bodyPr/>
          <a:lstStyle/>
          <a:p>
            <a:r>
              <a:rPr lang="en-US" dirty="0" smtClean="0"/>
              <a:t>Politics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Gained independence from Great Britain in 1947  </a:t>
            </a:r>
            <a:endParaRPr lang="en-US" dirty="0"/>
          </a:p>
          <a:p>
            <a:r>
              <a:rPr lang="en-US" dirty="0" smtClean="0"/>
              <a:t>Democratically elected Prime Minister (John Key)</a:t>
            </a:r>
          </a:p>
          <a:p>
            <a:r>
              <a:rPr lang="en-US" dirty="0" smtClean="0"/>
              <a:t>Queen Elizabeth 2 is head of state with little participation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471">
            <a:off x="1421823" y="3269660"/>
            <a:ext cx="2095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961">
            <a:off x="5256574" y="2970576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2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 smtClean="0"/>
              <a:t>Laws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69193"/>
              </p:ext>
            </p:extLst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639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Economy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670248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National debt: 71.6 billion (USD)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Unemployment rate: 6.7%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GDP: 142.48 billion (USD)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73" y="3657600"/>
            <a:ext cx="296580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8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Socio-Cultural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 contact is important </a:t>
            </a:r>
          </a:p>
          <a:p>
            <a:r>
              <a:rPr lang="en-US" dirty="0" smtClean="0"/>
              <a:t>6 meals a day </a:t>
            </a:r>
          </a:p>
          <a:p>
            <a:r>
              <a:rPr lang="en-US" dirty="0" smtClean="0"/>
              <a:t>Holidays/ vacation time is important </a:t>
            </a:r>
          </a:p>
          <a:p>
            <a:r>
              <a:rPr lang="en-US" dirty="0" smtClean="0"/>
              <a:t>Leisurely society </a:t>
            </a:r>
          </a:p>
          <a:p>
            <a:r>
              <a:rPr lang="en-US" dirty="0" smtClean="0"/>
              <a:t>Well-educated </a:t>
            </a:r>
          </a:p>
          <a:p>
            <a:r>
              <a:rPr lang="en-US" dirty="0" smtClean="0"/>
              <a:t>Live peacefully with indigenous people (Maori)</a:t>
            </a:r>
          </a:p>
        </p:txBody>
      </p:sp>
    </p:spTree>
    <p:extLst>
      <p:ext uri="{BB962C8B-B14F-4D97-AF65-F5344CB8AC3E}">
        <p14:creationId xmlns:p14="http://schemas.microsoft.com/office/powerpoint/2010/main" val="3473880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What do they need?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2590800"/>
            <a:ext cx="7398327" cy="335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717" y="184134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Ocean-Water Filtration System!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5887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24744" cy="1143000"/>
          </a:xfrm>
        </p:spPr>
        <p:txBody>
          <a:bodyPr/>
          <a:lstStyle/>
          <a:p>
            <a:r>
              <a:rPr lang="en-US" dirty="0" smtClean="0"/>
              <a:t>Globalization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3962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/>
              <a:t>Reasons for product:  </a:t>
            </a:r>
          </a:p>
          <a:p>
            <a:endParaRPr lang="en-US" sz="7000" dirty="0" smtClean="0"/>
          </a:p>
          <a:p>
            <a:r>
              <a:rPr lang="en-US" sz="12800" dirty="0" smtClean="0"/>
              <a:t>Stop water pollution  </a:t>
            </a:r>
          </a:p>
          <a:p>
            <a:endParaRPr lang="en-US" sz="12800" dirty="0" smtClean="0"/>
          </a:p>
          <a:p>
            <a:r>
              <a:rPr lang="en-US" sz="12800" dirty="0" smtClean="0"/>
              <a:t>Protect sea life</a:t>
            </a:r>
          </a:p>
          <a:p>
            <a:endParaRPr lang="en-US" sz="12800" dirty="0" smtClean="0"/>
          </a:p>
          <a:p>
            <a:r>
              <a:rPr lang="en-US" sz="12800" dirty="0" smtClean="0"/>
              <a:t>Health benefits   </a:t>
            </a:r>
          </a:p>
          <a:p>
            <a:endParaRPr lang="en-US" sz="39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2110" y="1752600"/>
            <a:ext cx="3581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Promotion</a:t>
            </a:r>
            <a:r>
              <a:rPr lang="en-US" sz="4400" b="1" dirty="0" smtClean="0"/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Protection of water/animals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Health benefits for people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28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24744" cy="1143000"/>
          </a:xfrm>
        </p:spPr>
        <p:txBody>
          <a:bodyPr/>
          <a:lstStyle/>
          <a:p>
            <a:r>
              <a:rPr lang="en-US" dirty="0" smtClean="0"/>
              <a:t>Marketing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3600" b="1" dirty="0" smtClean="0"/>
              <a:t>Product: </a:t>
            </a:r>
          </a:p>
          <a:p>
            <a:r>
              <a:rPr lang="en-US" dirty="0" smtClean="0"/>
              <a:t>The Ocean-Water Filtration System</a:t>
            </a:r>
          </a:p>
          <a:p>
            <a:endParaRPr lang="en-US" dirty="0" smtClean="0"/>
          </a:p>
          <a:p>
            <a:r>
              <a:rPr lang="en-US" dirty="0" smtClean="0"/>
              <a:t>Designed to filter pollution from water </a:t>
            </a:r>
          </a:p>
          <a:p>
            <a:endParaRPr lang="en-US" dirty="0" smtClean="0"/>
          </a:p>
          <a:p>
            <a:r>
              <a:rPr lang="en-US" dirty="0" smtClean="0"/>
              <a:t>Target market: NZ government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56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274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Ocean-Water Filtration System  New Zealand </vt:lpstr>
      <vt:lpstr>Geography/Environment</vt:lpstr>
      <vt:lpstr>Politics </vt:lpstr>
      <vt:lpstr>Laws </vt:lpstr>
      <vt:lpstr>Economy </vt:lpstr>
      <vt:lpstr>Socio-Cultural</vt:lpstr>
      <vt:lpstr>What do they need? </vt:lpstr>
      <vt:lpstr>Globalization </vt:lpstr>
      <vt:lpstr>Marketing Strategy</vt:lpstr>
      <vt:lpstr>Marketing Strategy </vt:lpstr>
      <vt:lpstr>Marketing Strategy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Water Filtration System  New Zealand</dc:title>
  <dc:creator>HS Student (302)</dc:creator>
  <cp:lastModifiedBy>jbelisle</cp:lastModifiedBy>
  <cp:revision>14</cp:revision>
  <cp:lastPrinted>2012-12-20T16:37:22Z</cp:lastPrinted>
  <dcterms:created xsi:type="dcterms:W3CDTF">2012-12-17T17:03:53Z</dcterms:created>
  <dcterms:modified xsi:type="dcterms:W3CDTF">2012-12-20T16:37:45Z</dcterms:modified>
</cp:coreProperties>
</file>